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2.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handoutMasterIdLst>
    <p:handoutMasterId r:id="rId5"/>
  </p:handoutMasterIdLst>
  <p:sldIdLst>
    <p:sldId id="258" r:id="rId2"/>
    <p:sldId id="261" r:id="rId3"/>
  </p:sldIdLst>
  <p:sldSz cx="6858000" cy="9144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226" autoAdjust="0"/>
    <p:restoredTop sz="89442" autoAdjust="0"/>
  </p:normalViewPr>
  <p:slideViewPr>
    <p:cSldViewPr>
      <p:cViewPr>
        <p:scale>
          <a:sx n="100" d="100"/>
          <a:sy n="100" d="100"/>
        </p:scale>
        <p:origin x="-1680" y="768"/>
      </p:cViewPr>
      <p:guideLst>
        <p:guide orient="horz" pos="2880"/>
        <p:guide pos="2160"/>
      </p:guideLst>
    </p:cSldViewPr>
  </p:slideViewPr>
  <p:notesTextViewPr>
    <p:cViewPr>
      <p:scale>
        <a:sx n="100" d="100"/>
        <a:sy n="100" d="100"/>
      </p:scale>
      <p:origin x="0" y="0"/>
    </p:cViewPr>
  </p:notesTextViewPr>
  <p:notesViewPr>
    <p:cSldViewPr>
      <p:cViewPr varScale="1">
        <p:scale>
          <a:sx n="82" d="100"/>
          <a:sy n="82" d="100"/>
        </p:scale>
        <p:origin x="-1974" y="-78"/>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storageserver\epishare\IDEA-NW\Publications\Birth%20Certificate%20Fact%20Sheets\OR%20Births%20Fact%20Sheet%20Data.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storageserver\epishare\IDEA-NW\Publications\Birth%20Certificate%20Fact%20Sheets\OR%20Births%20Fact%20Sheet%20Data.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storageserver\epishare\IDEA-NW\Publications\Birth%20Certificate%20Fact%20Sheets\OR%20Births%20Fact%20Sheet%20Data.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storageserver\epishare\IDEA-NW\Publications\Birth%20Certificate%20Fact%20Sheets\OR%20Births%20Fact%20Sheet%20Data.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storageserver\epishare\IDEA-NW\Publications\Birth%20Certificate%20Fact%20Sheets\OR%20Births%20Fact%20Sheet%20Data.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40"/>
    </mc:Choice>
    <mc:Fallback>
      <c:style val="40"/>
    </mc:Fallback>
  </mc:AlternateContent>
  <c:chart>
    <c:title>
      <c:tx>
        <c:rich>
          <a:bodyPr/>
          <a:lstStyle/>
          <a:p>
            <a:pPr>
              <a:defRPr sz="1600"/>
            </a:pPr>
            <a:r>
              <a:rPr lang="en-US" sz="1600"/>
              <a:t>Maternal Age at Birth</a:t>
            </a:r>
          </a:p>
        </c:rich>
      </c:tx>
      <c:layout/>
      <c:overlay val="0"/>
    </c:title>
    <c:autoTitleDeleted val="0"/>
    <c:plotArea>
      <c:layout>
        <c:manualLayout>
          <c:layoutTarget val="inner"/>
          <c:xMode val="edge"/>
          <c:yMode val="edge"/>
          <c:x val="0.12064859408328811"/>
          <c:y val="0.13675235067871416"/>
          <c:w val="0.87935152180459475"/>
          <c:h val="0.7150936096301439"/>
        </c:manualLayout>
      </c:layout>
      <c:barChart>
        <c:barDir val="col"/>
        <c:grouping val="clustered"/>
        <c:varyColors val="0"/>
        <c:ser>
          <c:idx val="0"/>
          <c:order val="0"/>
          <c:tx>
            <c:v>AI/AN</c:v>
          </c:tx>
          <c:invertIfNegative val="0"/>
          <c:dLbls>
            <c:dLbl>
              <c:idx val="0"/>
              <c:layout>
                <c:manualLayout>
                  <c:x val="-6.0791990391993594E-3"/>
                  <c:y val="-4.2857142857142948E-2"/>
                </c:manualLayout>
              </c:layout>
              <c:showLegendKey val="0"/>
              <c:showVal val="1"/>
              <c:showCatName val="0"/>
              <c:showSerName val="0"/>
              <c:showPercent val="0"/>
              <c:showBubbleSize val="0"/>
            </c:dLbl>
            <c:dLbl>
              <c:idx val="4"/>
              <c:layout>
                <c:manualLayout>
                  <c:x val="-2.1039603049141004E-2"/>
                  <c:y val="0"/>
                </c:manualLayout>
              </c:layout>
              <c:showLegendKey val="0"/>
              <c:showVal val="1"/>
              <c:showCatName val="0"/>
              <c:showSerName val="0"/>
              <c:showPercent val="0"/>
              <c:showBubbleSize val="0"/>
            </c:dLbl>
            <c:dLbl>
              <c:idx val="5"/>
              <c:layout>
                <c:manualLayout>
                  <c:x val="-1.4026402032760668E-2"/>
                  <c:y val="1.140939577217503E-2"/>
                </c:manualLayout>
              </c:layout>
              <c:showLegendKey val="0"/>
              <c:showVal val="1"/>
              <c:showCatName val="0"/>
              <c:showSerName val="0"/>
              <c:showPercent val="0"/>
              <c:showBubbleSize val="0"/>
            </c:dLbl>
            <c:showLegendKey val="0"/>
            <c:showVal val="1"/>
            <c:showCatName val="0"/>
            <c:showSerName val="0"/>
            <c:showPercent val="0"/>
            <c:showBubbleSize val="0"/>
            <c:showLeaderLines val="0"/>
          </c:dLbls>
          <c:cat>
            <c:strRef>
              <c:f>Graphs!$A$7:$A$12</c:f>
              <c:strCache>
                <c:ptCount val="6"/>
                <c:pt idx="0">
                  <c:v>&lt;15 yrs</c:v>
                </c:pt>
                <c:pt idx="1">
                  <c:v>15-17 yrs</c:v>
                </c:pt>
                <c:pt idx="2">
                  <c:v>18-19 yrs</c:v>
                </c:pt>
                <c:pt idx="3">
                  <c:v>20-24 yrs</c:v>
                </c:pt>
                <c:pt idx="4">
                  <c:v>25-34 yrs</c:v>
                </c:pt>
                <c:pt idx="5">
                  <c:v>&gt;35 yrs</c:v>
                </c:pt>
              </c:strCache>
            </c:strRef>
          </c:cat>
          <c:val>
            <c:numRef>
              <c:f>Graphs!$C$7:$C$12</c:f>
              <c:numCache>
                <c:formatCode>0.0%</c:formatCode>
                <c:ptCount val="6"/>
                <c:pt idx="0">
                  <c:v>1.1000000000000001E-3</c:v>
                </c:pt>
                <c:pt idx="1">
                  <c:v>4.6300000000000001E-2</c:v>
                </c:pt>
                <c:pt idx="2">
                  <c:v>9.9400000000000002E-2</c:v>
                </c:pt>
                <c:pt idx="3">
                  <c:v>0.31509999999999999</c:v>
                </c:pt>
                <c:pt idx="4">
                  <c:v>0.44590000000000002</c:v>
                </c:pt>
                <c:pt idx="5">
                  <c:v>9.2100000000000001E-2</c:v>
                </c:pt>
              </c:numCache>
            </c:numRef>
          </c:val>
        </c:ser>
        <c:ser>
          <c:idx val="1"/>
          <c:order val="1"/>
          <c:tx>
            <c:v>NHW</c:v>
          </c:tx>
          <c:invertIfNegative val="0"/>
          <c:dLbls>
            <c:dLbl>
              <c:idx val="0"/>
              <c:layout>
                <c:manualLayout>
                  <c:x val="1.4026435420955812E-2"/>
                  <c:y val="-1.4285714285714199E-2"/>
                </c:manualLayout>
              </c:layout>
              <c:showLegendKey val="0"/>
              <c:showVal val="1"/>
              <c:showCatName val="0"/>
              <c:showSerName val="0"/>
              <c:showPercent val="0"/>
              <c:showBubbleSize val="0"/>
            </c:dLbl>
            <c:dLbl>
              <c:idx val="1"/>
              <c:layout>
                <c:manualLayout>
                  <c:x val="1.8701869377014183E-2"/>
                  <c:y val="-3.8031319240583428E-3"/>
                </c:manualLayout>
              </c:layout>
              <c:showLegendKey val="0"/>
              <c:showVal val="1"/>
              <c:showCatName val="0"/>
              <c:showSerName val="0"/>
              <c:showPercent val="0"/>
              <c:showBubbleSize val="0"/>
            </c:dLbl>
            <c:dLbl>
              <c:idx val="2"/>
              <c:layout>
                <c:manualLayout>
                  <c:x val="1.1688668360633977E-2"/>
                  <c:y val="1.140939577217503E-2"/>
                </c:manualLayout>
              </c:layout>
              <c:showLegendKey val="0"/>
              <c:showVal val="1"/>
              <c:showCatName val="0"/>
              <c:showSerName val="0"/>
              <c:showPercent val="0"/>
              <c:showBubbleSize val="0"/>
            </c:dLbl>
            <c:dLbl>
              <c:idx val="3"/>
              <c:layout>
                <c:manualLayout>
                  <c:x val="2.1039603049140918E-2"/>
                  <c:y val="-6.9723279825124701E-17"/>
                </c:manualLayout>
              </c:layout>
              <c:showLegendKey val="0"/>
              <c:showVal val="1"/>
              <c:showCatName val="0"/>
              <c:showSerName val="0"/>
              <c:showPercent val="0"/>
              <c:showBubbleSize val="0"/>
            </c:dLbl>
            <c:dLbl>
              <c:idx val="4"/>
              <c:layout>
                <c:manualLayout>
                  <c:x val="4.6752832707359802E-3"/>
                  <c:y val="1.140939577217503E-2"/>
                </c:manualLayout>
              </c:layout>
              <c:showLegendKey val="0"/>
              <c:showVal val="1"/>
              <c:showCatName val="0"/>
              <c:showSerName val="0"/>
              <c:showPercent val="0"/>
              <c:showBubbleSize val="0"/>
            </c:dLbl>
            <c:showLegendKey val="0"/>
            <c:showVal val="1"/>
            <c:showCatName val="0"/>
            <c:showSerName val="0"/>
            <c:showPercent val="0"/>
            <c:showBubbleSize val="0"/>
            <c:showLeaderLines val="0"/>
          </c:dLbls>
          <c:cat>
            <c:strRef>
              <c:f>Graphs!$A$7:$A$12</c:f>
              <c:strCache>
                <c:ptCount val="6"/>
                <c:pt idx="0">
                  <c:v>&lt;15 yrs</c:v>
                </c:pt>
                <c:pt idx="1">
                  <c:v>15-17 yrs</c:v>
                </c:pt>
                <c:pt idx="2">
                  <c:v>18-19 yrs</c:v>
                </c:pt>
                <c:pt idx="3">
                  <c:v>20-24 yrs</c:v>
                </c:pt>
                <c:pt idx="4">
                  <c:v>25-34 yrs</c:v>
                </c:pt>
                <c:pt idx="5">
                  <c:v>&gt;35 yrs</c:v>
                </c:pt>
              </c:strCache>
            </c:strRef>
          </c:cat>
          <c:val>
            <c:numRef>
              <c:f>Graphs!$E$7:$E$12</c:f>
              <c:numCache>
                <c:formatCode>0.0%</c:formatCode>
                <c:ptCount val="6"/>
                <c:pt idx="0">
                  <c:v>4.0000000000000002E-4</c:v>
                </c:pt>
                <c:pt idx="1">
                  <c:v>1.5599999999999999E-2</c:v>
                </c:pt>
                <c:pt idx="2">
                  <c:v>5.1900000000000002E-2</c:v>
                </c:pt>
                <c:pt idx="3">
                  <c:v>0.22470000000000001</c:v>
                </c:pt>
                <c:pt idx="4">
                  <c:v>0.55800000000000005</c:v>
                </c:pt>
                <c:pt idx="5">
                  <c:v>0.14929999999999999</c:v>
                </c:pt>
              </c:numCache>
            </c:numRef>
          </c:val>
        </c:ser>
        <c:dLbls>
          <c:showLegendKey val="0"/>
          <c:showVal val="1"/>
          <c:showCatName val="0"/>
          <c:showSerName val="0"/>
          <c:showPercent val="0"/>
          <c:showBubbleSize val="0"/>
        </c:dLbls>
        <c:gapWidth val="150"/>
        <c:axId val="104144384"/>
        <c:axId val="101756864"/>
      </c:barChart>
      <c:catAx>
        <c:axId val="104144384"/>
        <c:scaling>
          <c:orientation val="minMax"/>
        </c:scaling>
        <c:delete val="0"/>
        <c:axPos val="b"/>
        <c:title>
          <c:tx>
            <c:rich>
              <a:bodyPr/>
              <a:lstStyle/>
              <a:p>
                <a:pPr>
                  <a:defRPr sz="800" b="0"/>
                </a:pPr>
                <a:r>
                  <a:rPr lang="en-US" sz="800" b="0" dirty="0"/>
                  <a:t>Age </a:t>
                </a:r>
                <a:r>
                  <a:rPr lang="en-US" sz="800" b="0" dirty="0" smtClean="0"/>
                  <a:t>Group</a:t>
                </a:r>
              </a:p>
            </c:rich>
          </c:tx>
          <c:layout>
            <c:manualLayout>
              <c:xMode val="edge"/>
              <c:yMode val="edge"/>
              <c:x val="0.47309317916309829"/>
              <c:y val="0.92663664501193876"/>
            </c:manualLayout>
          </c:layout>
          <c:overlay val="0"/>
        </c:title>
        <c:majorTickMark val="none"/>
        <c:minorTickMark val="none"/>
        <c:tickLblPos val="nextTo"/>
        <c:crossAx val="101756864"/>
        <c:crosses val="autoZero"/>
        <c:auto val="1"/>
        <c:lblAlgn val="ctr"/>
        <c:lblOffset val="100"/>
        <c:noMultiLvlLbl val="0"/>
      </c:catAx>
      <c:valAx>
        <c:axId val="101756864"/>
        <c:scaling>
          <c:orientation val="minMax"/>
        </c:scaling>
        <c:delete val="0"/>
        <c:axPos val="l"/>
        <c:title>
          <c:tx>
            <c:rich>
              <a:bodyPr rot="-5400000" vert="horz"/>
              <a:lstStyle/>
              <a:p>
                <a:pPr>
                  <a:defRPr sz="900" b="0"/>
                </a:pPr>
                <a:r>
                  <a:rPr lang="en-US" sz="900" b="0" dirty="0" smtClean="0"/>
                  <a:t>Percent of Births</a:t>
                </a:r>
                <a:endParaRPr lang="en-US" sz="900" b="0" dirty="0"/>
              </a:p>
            </c:rich>
          </c:tx>
          <c:layout/>
          <c:overlay val="0"/>
        </c:title>
        <c:numFmt formatCode="0%" sourceLinked="0"/>
        <c:majorTickMark val="none"/>
        <c:minorTickMark val="none"/>
        <c:tickLblPos val="nextTo"/>
        <c:crossAx val="104144384"/>
        <c:crosses val="autoZero"/>
        <c:crossBetween val="between"/>
      </c:valAx>
      <c:spPr>
        <a:noFill/>
        <a:ln w="63500" cmpd="sng"/>
      </c:spPr>
    </c:plotArea>
    <c:legend>
      <c:legendPos val="l"/>
      <c:layout>
        <c:manualLayout>
          <c:xMode val="edge"/>
          <c:yMode val="edge"/>
          <c:x val="0.24645204142435187"/>
          <c:y val="0.18927365728337953"/>
          <c:w val="0.2024869881489107"/>
          <c:h val="0.15566404199475065"/>
        </c:manualLayout>
      </c:layout>
      <c:overlay val="1"/>
      <c:spPr>
        <a:noFill/>
        <a:ln>
          <a:noFill/>
        </a:ln>
      </c:spPr>
      <c:txPr>
        <a:bodyPr/>
        <a:lstStyle/>
        <a:p>
          <a:pPr>
            <a:defRPr sz="900"/>
          </a:pPr>
          <a:endParaRPr lang="en-US"/>
        </a:p>
      </c:txPr>
    </c:legend>
    <c:plotVisOnly val="1"/>
    <c:dispBlanksAs val="gap"/>
    <c:showDLblsOverMax val="0"/>
  </c:chart>
  <c:sp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19050" cap="rnd" cmpd="thickThin">
      <a:noFill/>
    </a:ln>
  </c:spPr>
  <c:txPr>
    <a:bodyPr/>
    <a:lstStyle/>
    <a:p>
      <a:pPr>
        <a:defRPr sz="800">
          <a:latin typeface="Calibri" pitchFamily="34" charset="0"/>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8"/>
    </mc:Choice>
    <mc:Fallback>
      <c:style val="8"/>
    </mc:Fallback>
  </mc:AlternateContent>
  <c:chart>
    <c:title>
      <c:tx>
        <c:rich>
          <a:bodyPr/>
          <a:lstStyle/>
          <a:p>
            <a:pPr>
              <a:defRPr sz="1600"/>
            </a:pPr>
            <a:r>
              <a:rPr lang="en-US" sz="1600" dirty="0"/>
              <a:t>Birth </a:t>
            </a:r>
            <a:r>
              <a:rPr lang="en-US" sz="1600" dirty="0" smtClean="0"/>
              <a:t>Rates </a:t>
            </a:r>
            <a:r>
              <a:rPr lang="en-US" sz="1600" dirty="0"/>
              <a:t>by Age Group  </a:t>
            </a:r>
          </a:p>
        </c:rich>
      </c:tx>
      <c:layout/>
      <c:overlay val="0"/>
    </c:title>
    <c:autoTitleDeleted val="0"/>
    <c:plotArea>
      <c:layout>
        <c:manualLayout>
          <c:layoutTarget val="inner"/>
          <c:xMode val="edge"/>
          <c:yMode val="edge"/>
          <c:x val="8.5227947050096994E-2"/>
          <c:y val="0.25183280408544617"/>
          <c:w val="0.90913671117197303"/>
          <c:h val="0.52811405361838237"/>
        </c:manualLayout>
      </c:layout>
      <c:barChart>
        <c:barDir val="col"/>
        <c:grouping val="clustered"/>
        <c:varyColors val="0"/>
        <c:ser>
          <c:idx val="0"/>
          <c:order val="0"/>
          <c:tx>
            <c:v>AI/AN</c:v>
          </c:tx>
          <c:invertIfNegative val="0"/>
          <c:dLbls>
            <c:txPr>
              <a:bodyPr/>
              <a:lstStyle/>
              <a:p>
                <a:pPr>
                  <a:defRPr sz="1000"/>
                </a:pPr>
                <a:endParaRPr lang="en-US"/>
              </a:p>
            </c:txPr>
            <c:showLegendKey val="0"/>
            <c:showVal val="1"/>
            <c:showCatName val="0"/>
            <c:showSerName val="0"/>
            <c:showPercent val="0"/>
            <c:showBubbleSize val="0"/>
            <c:showLeaderLines val="0"/>
          </c:dLbls>
          <c:cat>
            <c:strRef>
              <c:f>Graphs!$A$19:$A$21</c:f>
              <c:strCache>
                <c:ptCount val="3"/>
                <c:pt idx="0">
                  <c:v>10-14 years old*</c:v>
                </c:pt>
                <c:pt idx="1">
                  <c:v>15-19 years old†</c:v>
                </c:pt>
                <c:pt idx="2">
                  <c:v>15-44 years old
(General Fertility Rate)‡</c:v>
                </c:pt>
              </c:strCache>
            </c:strRef>
          </c:cat>
          <c:val>
            <c:numRef>
              <c:f>Graphs!$B$19:$B$21</c:f>
              <c:numCache>
                <c:formatCode>General</c:formatCode>
                <c:ptCount val="3"/>
                <c:pt idx="0">
                  <c:v>0.8</c:v>
                </c:pt>
                <c:pt idx="1">
                  <c:v>79.599999999999994</c:v>
                </c:pt>
                <c:pt idx="2">
                  <c:v>93.9</c:v>
                </c:pt>
              </c:numCache>
            </c:numRef>
          </c:val>
        </c:ser>
        <c:ser>
          <c:idx val="1"/>
          <c:order val="1"/>
          <c:tx>
            <c:v>NHW</c:v>
          </c:tx>
          <c:invertIfNegative val="0"/>
          <c:dLbls>
            <c:txPr>
              <a:bodyPr/>
              <a:lstStyle/>
              <a:p>
                <a:pPr>
                  <a:defRPr sz="1000"/>
                </a:pPr>
                <a:endParaRPr lang="en-US"/>
              </a:p>
            </c:txPr>
            <c:showLegendKey val="0"/>
            <c:showVal val="1"/>
            <c:showCatName val="0"/>
            <c:showSerName val="0"/>
            <c:showPercent val="0"/>
            <c:showBubbleSize val="0"/>
            <c:showLeaderLines val="0"/>
          </c:dLbls>
          <c:cat>
            <c:strRef>
              <c:f>Graphs!$A$19:$A$21</c:f>
              <c:strCache>
                <c:ptCount val="3"/>
                <c:pt idx="0">
                  <c:v>10-14 years old*</c:v>
                </c:pt>
                <c:pt idx="1">
                  <c:v>15-19 years old†</c:v>
                </c:pt>
                <c:pt idx="2">
                  <c:v>15-44 years old
(General Fertility Rate)‡</c:v>
                </c:pt>
              </c:strCache>
            </c:strRef>
          </c:cat>
          <c:val>
            <c:numRef>
              <c:f>Graphs!$C$19:$C$21</c:f>
              <c:numCache>
                <c:formatCode>General</c:formatCode>
                <c:ptCount val="3"/>
                <c:pt idx="0">
                  <c:v>0.2</c:v>
                </c:pt>
                <c:pt idx="1">
                  <c:v>24.1</c:v>
                </c:pt>
                <c:pt idx="2">
                  <c:v>55.3</c:v>
                </c:pt>
              </c:numCache>
            </c:numRef>
          </c:val>
        </c:ser>
        <c:dLbls>
          <c:showLegendKey val="0"/>
          <c:showVal val="1"/>
          <c:showCatName val="0"/>
          <c:showSerName val="0"/>
          <c:showPercent val="0"/>
          <c:showBubbleSize val="0"/>
        </c:dLbls>
        <c:gapWidth val="150"/>
        <c:overlap val="-25"/>
        <c:axId val="125339136"/>
        <c:axId val="101759744"/>
      </c:barChart>
      <c:catAx>
        <c:axId val="125339136"/>
        <c:scaling>
          <c:orientation val="minMax"/>
        </c:scaling>
        <c:delete val="0"/>
        <c:axPos val="b"/>
        <c:majorTickMark val="none"/>
        <c:minorTickMark val="none"/>
        <c:tickLblPos val="nextTo"/>
        <c:txPr>
          <a:bodyPr/>
          <a:lstStyle/>
          <a:p>
            <a:pPr>
              <a:defRPr sz="1000"/>
            </a:pPr>
            <a:endParaRPr lang="en-US"/>
          </a:p>
        </c:txPr>
        <c:crossAx val="101759744"/>
        <c:crosses val="autoZero"/>
        <c:auto val="1"/>
        <c:lblAlgn val="ctr"/>
        <c:lblOffset val="100"/>
        <c:noMultiLvlLbl val="0"/>
      </c:catAx>
      <c:valAx>
        <c:axId val="101759744"/>
        <c:scaling>
          <c:orientation val="minMax"/>
        </c:scaling>
        <c:delete val="0"/>
        <c:axPos val="l"/>
        <c:title>
          <c:tx>
            <c:rich>
              <a:bodyPr rot="-5400000" vert="horz"/>
              <a:lstStyle/>
              <a:p>
                <a:pPr>
                  <a:defRPr sz="900" b="0"/>
                </a:pPr>
                <a:r>
                  <a:rPr lang="en-US" sz="900" b="0" dirty="0"/>
                  <a:t>Birth Rate per 1,000 females</a:t>
                </a:r>
              </a:p>
            </c:rich>
          </c:tx>
          <c:layout>
            <c:manualLayout>
              <c:xMode val="edge"/>
              <c:yMode val="edge"/>
              <c:x val="1.9904142416980485E-2"/>
              <c:y val="0.24664980801625547"/>
            </c:manualLayout>
          </c:layout>
          <c:overlay val="0"/>
        </c:title>
        <c:numFmt formatCode="General" sourceLinked="0"/>
        <c:majorTickMark val="none"/>
        <c:minorTickMark val="none"/>
        <c:tickLblPos val="none"/>
        <c:spPr>
          <a:ln>
            <a:solidFill>
              <a:schemeClr val="bg1">
                <a:lumMod val="50000"/>
              </a:schemeClr>
            </a:solidFill>
          </a:ln>
        </c:spPr>
        <c:crossAx val="125339136"/>
        <c:crosses val="autoZero"/>
        <c:crossBetween val="between"/>
      </c:valAx>
    </c:plotArea>
    <c:legend>
      <c:legendPos val="t"/>
      <c:layout>
        <c:manualLayout>
          <c:xMode val="edge"/>
          <c:yMode val="edge"/>
          <c:x val="0.16775019970329796"/>
          <c:y val="0.19226844842940782"/>
          <c:w val="0.19710801095515232"/>
          <c:h val="0.14294030951432288"/>
        </c:manualLayout>
      </c:layout>
      <c:overlay val="0"/>
      <c:txPr>
        <a:bodyPr/>
        <a:lstStyle/>
        <a:p>
          <a:pPr>
            <a:defRPr sz="900"/>
          </a:pPr>
          <a:endParaRPr lang="en-US"/>
        </a:p>
      </c:txPr>
    </c:legend>
    <c:plotVisOnly val="1"/>
    <c:dispBlanksAs val="gap"/>
    <c:showDLblsOverMax val="0"/>
  </c:chart>
  <c:sp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c:spPr>
  <c:txPr>
    <a:bodyPr/>
    <a:lstStyle/>
    <a:p>
      <a:pPr>
        <a:defRPr sz="1800">
          <a:latin typeface="Calibri" pitchFamily="34"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sz="1200">
                <a:latin typeface="Calibri" pitchFamily="34" charset="0"/>
                <a:cs typeface="Arial" pitchFamily="34" charset="0"/>
              </a:defRPr>
            </a:pPr>
            <a:r>
              <a:rPr lang="en-US" sz="1200" baseline="0" dirty="0" smtClean="0">
                <a:solidFill>
                  <a:schemeClr val="bg1">
                    <a:lumMod val="95000"/>
                  </a:schemeClr>
                </a:solidFill>
                <a:latin typeface="Calibri" pitchFamily="34" charset="0"/>
                <a:cs typeface="Arial" pitchFamily="34" charset="0"/>
              </a:rPr>
              <a:t> </a:t>
            </a:r>
            <a:r>
              <a:rPr lang="en-US" sz="1400" dirty="0" smtClean="0">
                <a:solidFill>
                  <a:schemeClr val="bg1">
                    <a:lumMod val="95000"/>
                  </a:schemeClr>
                </a:solidFill>
                <a:latin typeface="Calibri" pitchFamily="34" charset="0"/>
                <a:cs typeface="Arial" pitchFamily="34" charset="0"/>
              </a:rPr>
              <a:t>NHW</a:t>
            </a:r>
            <a:endParaRPr lang="en-US" sz="1400" dirty="0">
              <a:solidFill>
                <a:schemeClr val="bg1">
                  <a:lumMod val="95000"/>
                </a:schemeClr>
              </a:solidFill>
              <a:latin typeface="Calibri" pitchFamily="34" charset="0"/>
              <a:cs typeface="Arial" pitchFamily="34" charset="0"/>
            </a:endParaRPr>
          </a:p>
        </c:rich>
      </c:tx>
      <c:layout>
        <c:manualLayout>
          <c:xMode val="edge"/>
          <c:yMode val="edge"/>
          <c:x val="0.43424740367703202"/>
          <c:y val="0.22172624398168006"/>
        </c:manualLayout>
      </c:layout>
      <c:overlay val="0"/>
      <c:spPr>
        <a:noFill/>
        <a:ln>
          <a:noFill/>
        </a:ln>
      </c:spPr>
    </c:title>
    <c:autoTitleDeleted val="0"/>
    <c:plotArea>
      <c:layout>
        <c:manualLayout>
          <c:layoutTarget val="inner"/>
          <c:xMode val="edge"/>
          <c:yMode val="edge"/>
          <c:x val="0.24973728034769513"/>
          <c:y val="0.14155824416451643"/>
          <c:w val="0.53520645238793063"/>
          <c:h val="0.57151142087885198"/>
        </c:manualLayout>
      </c:layout>
      <c:pieChart>
        <c:varyColors val="1"/>
        <c:ser>
          <c:idx val="0"/>
          <c:order val="0"/>
          <c:dPt>
            <c:idx val="0"/>
            <c:bubble3D val="0"/>
          </c:dPt>
          <c:dLbls>
            <c:dLbl>
              <c:idx val="0"/>
              <c:layout>
                <c:manualLayout>
                  <c:x val="8.0901501077293547E-2"/>
                  <c:y val="0.33490983259409696"/>
                </c:manualLayout>
              </c:layout>
              <c:dLblPos val="bestFit"/>
              <c:showLegendKey val="0"/>
              <c:showVal val="1"/>
              <c:showCatName val="0"/>
              <c:showSerName val="0"/>
              <c:showPercent val="0"/>
              <c:showBubbleSize val="0"/>
            </c:dLbl>
            <c:dLbl>
              <c:idx val="1"/>
              <c:layout>
                <c:manualLayout>
                  <c:x val="-0.10744771096564741"/>
                  <c:y val="-0.12838338302157229"/>
                </c:manualLayout>
              </c:layout>
              <c:dLblPos val="bestFit"/>
              <c:showLegendKey val="0"/>
              <c:showVal val="1"/>
              <c:showCatName val="0"/>
              <c:showSerName val="0"/>
              <c:showPercent val="0"/>
              <c:showBubbleSize val="0"/>
            </c:dLbl>
            <c:dLbl>
              <c:idx val="2"/>
              <c:layout>
                <c:manualLayout>
                  <c:x val="0.10636806190459046"/>
                  <c:y val="3.4927356261456058E-2"/>
                </c:manualLayout>
              </c:layout>
              <c:dLblPos val="bestFit"/>
              <c:showLegendKey val="0"/>
              <c:showVal val="1"/>
              <c:showCatName val="0"/>
              <c:showSerName val="0"/>
              <c:showPercent val="0"/>
              <c:showBubbleSize val="0"/>
            </c:dLbl>
            <c:dLbl>
              <c:idx val="3"/>
              <c:layout>
                <c:manualLayout>
                  <c:x val="-9.0178036939914177E-2"/>
                  <c:y val="6.5141867901826592E-2"/>
                </c:manualLayout>
              </c:layout>
              <c:dLblPos val="bestFit"/>
              <c:showLegendKey val="0"/>
              <c:showVal val="1"/>
              <c:showCatName val="0"/>
              <c:showSerName val="0"/>
              <c:showPercent val="0"/>
              <c:showBubbleSize val="0"/>
            </c:dLbl>
            <c:txPr>
              <a:bodyPr/>
              <a:lstStyle/>
              <a:p>
                <a:pPr>
                  <a:defRPr sz="1000">
                    <a:latin typeface="Calibri" pitchFamily="34" charset="0"/>
                  </a:defRPr>
                </a:pPr>
                <a:endParaRPr lang="en-US"/>
              </a:p>
            </c:txPr>
            <c:dLblPos val="bestFit"/>
            <c:showLegendKey val="0"/>
            <c:showVal val="1"/>
            <c:showCatName val="0"/>
            <c:showSerName val="0"/>
            <c:showPercent val="0"/>
            <c:showBubbleSize val="0"/>
            <c:showLeaderLines val="1"/>
          </c:dLbls>
          <c:cat>
            <c:strRef>
              <c:f>Graphs!$A$47:$A$50</c:f>
              <c:strCache>
                <c:ptCount val="4"/>
                <c:pt idx="0">
                  <c:v>First</c:v>
                </c:pt>
                <c:pt idx="1">
                  <c:v>Second</c:v>
                </c:pt>
                <c:pt idx="2">
                  <c:v>Third</c:v>
                </c:pt>
                <c:pt idx="3">
                  <c:v>No PNC</c:v>
                </c:pt>
              </c:strCache>
            </c:strRef>
          </c:cat>
          <c:val>
            <c:numRef>
              <c:f>Graphs!$E$47:$E$50</c:f>
              <c:numCache>
                <c:formatCode>0.0%</c:formatCode>
                <c:ptCount val="4"/>
                <c:pt idx="0">
                  <c:v>0.83360000000000001</c:v>
                </c:pt>
                <c:pt idx="1">
                  <c:v>0.13489999999999999</c:v>
                </c:pt>
                <c:pt idx="2">
                  <c:v>2.47E-2</c:v>
                </c:pt>
                <c:pt idx="3">
                  <c:v>6.8999999999999999E-3</c:v>
                </c:pt>
              </c:numCache>
            </c:numRef>
          </c:val>
        </c:ser>
        <c:dLbls>
          <c:dLblPos val="bestFit"/>
          <c:showLegendKey val="0"/>
          <c:showVal val="1"/>
          <c:showCatName val="0"/>
          <c:showSerName val="0"/>
          <c:showPercent val="0"/>
          <c:showBubbleSize val="0"/>
          <c:showLeaderLines val="1"/>
        </c:dLbls>
        <c:firstSliceAng val="180"/>
      </c:pieChart>
    </c:plotArea>
    <c:plotVisOnly val="1"/>
    <c:dispBlanksAs val="gap"/>
    <c:showDLblsOverMax val="0"/>
  </c:chart>
  <c:spPr>
    <a:ln>
      <a:noFill/>
    </a:ln>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sz="1200">
                <a:latin typeface="Calibri" pitchFamily="34" charset="0"/>
                <a:cs typeface="Arial" pitchFamily="34" charset="0"/>
              </a:defRPr>
            </a:pPr>
            <a:r>
              <a:rPr lang="en-US" sz="1400" dirty="0" smtClean="0">
                <a:solidFill>
                  <a:schemeClr val="bg1">
                    <a:lumMod val="95000"/>
                  </a:schemeClr>
                </a:solidFill>
                <a:latin typeface="Calibri" pitchFamily="34" charset="0"/>
                <a:cs typeface="Arial" pitchFamily="34" charset="0"/>
              </a:rPr>
              <a:t>AI/AN</a:t>
            </a:r>
            <a:r>
              <a:rPr lang="en-US" sz="1200" dirty="0" smtClean="0">
                <a:latin typeface="Calibri" pitchFamily="34" charset="0"/>
                <a:cs typeface="Arial" pitchFamily="34" charset="0"/>
              </a:rPr>
              <a:t>   </a:t>
            </a:r>
            <a:endParaRPr lang="en-US" sz="1200" dirty="0">
              <a:latin typeface="Calibri" pitchFamily="34" charset="0"/>
              <a:cs typeface="Arial" pitchFamily="34" charset="0"/>
            </a:endParaRPr>
          </a:p>
        </c:rich>
      </c:tx>
      <c:layout>
        <c:manualLayout>
          <c:xMode val="edge"/>
          <c:yMode val="edge"/>
          <c:x val="0.25612722827846818"/>
          <c:y val="0.21727934983148658"/>
        </c:manualLayout>
      </c:layout>
      <c:overlay val="0"/>
      <c:spPr>
        <a:noFill/>
        <a:ln>
          <a:noFill/>
        </a:ln>
      </c:spPr>
    </c:title>
    <c:autoTitleDeleted val="0"/>
    <c:plotArea>
      <c:layout>
        <c:manualLayout>
          <c:layoutTarget val="inner"/>
          <c:xMode val="edge"/>
          <c:yMode val="edge"/>
          <c:x val="8.1702484394478858E-2"/>
          <c:y val="0.13619046490786721"/>
          <c:w val="0.59306738698476724"/>
          <c:h val="0.55264481942084775"/>
        </c:manualLayout>
      </c:layout>
      <c:pieChart>
        <c:varyColors val="1"/>
        <c:ser>
          <c:idx val="0"/>
          <c:order val="0"/>
          <c:dLbls>
            <c:dLbl>
              <c:idx val="0"/>
              <c:layout>
                <c:manualLayout>
                  <c:x val="0.14117023273483814"/>
                  <c:y val="0.28131738104876514"/>
                </c:manualLayout>
              </c:layout>
              <c:dLblPos val="bestFit"/>
              <c:showLegendKey val="0"/>
              <c:showVal val="1"/>
              <c:showCatName val="0"/>
              <c:showSerName val="0"/>
              <c:showPercent val="0"/>
              <c:showBubbleSize val="0"/>
            </c:dLbl>
            <c:dLbl>
              <c:idx val="1"/>
              <c:layout>
                <c:manualLayout>
                  <c:x val="-0.14587002416266387"/>
                  <c:y val="-0.11667924905008205"/>
                </c:manualLayout>
              </c:layout>
              <c:dLblPos val="bestFit"/>
              <c:showLegendKey val="0"/>
              <c:showVal val="1"/>
              <c:showCatName val="0"/>
              <c:showSerName val="0"/>
              <c:showPercent val="0"/>
              <c:showBubbleSize val="0"/>
            </c:dLbl>
            <c:dLbl>
              <c:idx val="2"/>
              <c:layout>
                <c:manualLayout>
                  <c:x val="0.12799126075859249"/>
                  <c:y val="3.8984713596938156E-2"/>
                </c:manualLayout>
              </c:layout>
              <c:dLblPos val="bestFit"/>
              <c:showLegendKey val="0"/>
              <c:showVal val="1"/>
              <c:showCatName val="0"/>
              <c:showSerName val="0"/>
              <c:showPercent val="0"/>
              <c:showBubbleSize val="0"/>
            </c:dLbl>
            <c:dLbl>
              <c:idx val="3"/>
              <c:layout>
                <c:manualLayout>
                  <c:x val="-0.13265721249159618"/>
                  <c:y val="6.3654137010594525E-2"/>
                </c:manualLayout>
              </c:layout>
              <c:dLblPos val="bestFit"/>
              <c:showLegendKey val="0"/>
              <c:showVal val="1"/>
              <c:showCatName val="0"/>
              <c:showSerName val="0"/>
              <c:showPercent val="0"/>
              <c:showBubbleSize val="0"/>
            </c:dLbl>
            <c:txPr>
              <a:bodyPr/>
              <a:lstStyle/>
              <a:p>
                <a:pPr>
                  <a:defRPr sz="1000">
                    <a:latin typeface="Calibri" pitchFamily="34" charset="0"/>
                  </a:defRPr>
                </a:pPr>
                <a:endParaRPr lang="en-US"/>
              </a:p>
            </c:txPr>
            <c:dLblPos val="bestFit"/>
            <c:showLegendKey val="0"/>
            <c:showVal val="1"/>
            <c:showCatName val="0"/>
            <c:showSerName val="0"/>
            <c:showPercent val="0"/>
            <c:showBubbleSize val="0"/>
            <c:showLeaderLines val="1"/>
          </c:dLbls>
          <c:cat>
            <c:strRef>
              <c:f>Graphs!$A$47:$A$50</c:f>
              <c:strCache>
                <c:ptCount val="4"/>
                <c:pt idx="0">
                  <c:v>First Trimester</c:v>
                </c:pt>
                <c:pt idx="1">
                  <c:v>Second Trimester</c:v>
                </c:pt>
                <c:pt idx="2">
                  <c:v>Third Trimester</c:v>
                </c:pt>
                <c:pt idx="3">
                  <c:v>No Prenatal Care</c:v>
                </c:pt>
              </c:strCache>
            </c:strRef>
          </c:cat>
          <c:val>
            <c:numRef>
              <c:f>Graphs!$C$47:$C$50</c:f>
              <c:numCache>
                <c:formatCode>0.0%</c:formatCode>
                <c:ptCount val="4"/>
                <c:pt idx="0">
                  <c:v>0.7601</c:v>
                </c:pt>
                <c:pt idx="1">
                  <c:v>0.19439999999999999</c:v>
                </c:pt>
                <c:pt idx="2">
                  <c:v>3.56E-2</c:v>
                </c:pt>
                <c:pt idx="3">
                  <c:v>9.9000000000000008E-3</c:v>
                </c:pt>
              </c:numCache>
            </c:numRef>
          </c:val>
        </c:ser>
        <c:dLbls>
          <c:dLblPos val="bestFit"/>
          <c:showLegendKey val="0"/>
          <c:showVal val="1"/>
          <c:showCatName val="0"/>
          <c:showSerName val="0"/>
          <c:showPercent val="0"/>
          <c:showBubbleSize val="0"/>
          <c:showLeaderLines val="1"/>
        </c:dLbls>
        <c:firstSliceAng val="180"/>
      </c:pieChart>
    </c:plotArea>
    <c:legend>
      <c:legendPos val="r"/>
      <c:layout>
        <c:manualLayout>
          <c:xMode val="edge"/>
          <c:yMode val="edge"/>
          <c:x val="0.69315211709357027"/>
          <c:y val="0.19694925553695694"/>
          <c:w val="0.22518503395560979"/>
          <c:h val="0.57400918777014354"/>
        </c:manualLayout>
      </c:layout>
      <c:overlay val="0"/>
      <c:spPr>
        <a:ln>
          <a:solidFill>
            <a:schemeClr val="accent1"/>
          </a:solidFill>
        </a:ln>
      </c:spPr>
      <c:txPr>
        <a:bodyPr/>
        <a:lstStyle/>
        <a:p>
          <a:pPr rtl="0">
            <a:defRPr sz="900">
              <a:latin typeface="Calibri" pitchFamily="34" charset="0"/>
              <a:cs typeface="Arial" pitchFamily="34" charset="0"/>
            </a:defRPr>
          </a:pPr>
          <a:endParaRPr lang="en-US"/>
        </a:p>
      </c:txPr>
    </c:legend>
    <c:plotVisOnly val="1"/>
    <c:dispBlanksAs val="gap"/>
    <c:showDLblsOverMax val="0"/>
  </c:chart>
  <c:spPr>
    <a:ln>
      <a:noFill/>
    </a:ln>
  </c:sp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6"/>
    </mc:Choice>
    <mc:Fallback>
      <c:style val="16"/>
    </mc:Fallback>
  </mc:AlternateContent>
  <c:chart>
    <c:title>
      <c:tx>
        <c:rich>
          <a:bodyPr/>
          <a:lstStyle/>
          <a:p>
            <a:pPr>
              <a:defRPr sz="1600"/>
            </a:pPr>
            <a:r>
              <a:rPr lang="en-US" sz="1600" dirty="0" smtClean="0"/>
              <a:t>Smoking</a:t>
            </a:r>
            <a:r>
              <a:rPr lang="en-US" sz="1600" b="0" baseline="30000" dirty="0" smtClean="0"/>
              <a:t>¥</a:t>
            </a:r>
            <a:r>
              <a:rPr lang="en-US" sz="1600" dirty="0" smtClean="0"/>
              <a:t> by </a:t>
            </a:r>
            <a:r>
              <a:rPr lang="en-US" sz="1600" dirty="0"/>
              <a:t>Trimester</a:t>
            </a:r>
          </a:p>
        </c:rich>
      </c:tx>
      <c:layout/>
      <c:overlay val="0"/>
    </c:title>
    <c:autoTitleDeleted val="0"/>
    <c:plotArea>
      <c:layout>
        <c:manualLayout>
          <c:layoutTarget val="inner"/>
          <c:xMode val="edge"/>
          <c:yMode val="edge"/>
          <c:x val="0.13393160673342192"/>
          <c:y val="0.20278725824800908"/>
          <c:w val="0.85456369903997376"/>
          <c:h val="0.60845672874508439"/>
        </c:manualLayout>
      </c:layout>
      <c:lineChart>
        <c:grouping val="standard"/>
        <c:varyColors val="0"/>
        <c:ser>
          <c:idx val="0"/>
          <c:order val="0"/>
          <c:tx>
            <c:v>AI/AN</c:v>
          </c:tx>
          <c:dLbls>
            <c:txPr>
              <a:bodyPr/>
              <a:lstStyle/>
              <a:p>
                <a:pPr>
                  <a:defRPr sz="1000"/>
                </a:pPr>
                <a:endParaRPr lang="en-US"/>
              </a:p>
            </c:txPr>
            <c:dLblPos val="t"/>
            <c:showLegendKey val="0"/>
            <c:showVal val="1"/>
            <c:showCatName val="0"/>
            <c:showSerName val="0"/>
            <c:showPercent val="0"/>
            <c:showBubbleSize val="0"/>
            <c:showLeaderLines val="0"/>
          </c:dLbls>
          <c:cat>
            <c:strRef>
              <c:f>Graphs!$A$55:$A$58</c:f>
              <c:strCache>
                <c:ptCount val="4"/>
                <c:pt idx="0">
                  <c:v>3 mos. Pre-
Pregnancy</c:v>
                </c:pt>
                <c:pt idx="1">
                  <c:v>First 
Trimester</c:v>
                </c:pt>
                <c:pt idx="2">
                  <c:v>Second 
Trimester</c:v>
                </c:pt>
                <c:pt idx="3">
                  <c:v>Third 
Trimester</c:v>
                </c:pt>
              </c:strCache>
            </c:strRef>
          </c:cat>
          <c:val>
            <c:numRef>
              <c:f>Graphs!$C$55:$C$58</c:f>
              <c:numCache>
                <c:formatCode>0.0%</c:formatCode>
                <c:ptCount val="4"/>
                <c:pt idx="0">
                  <c:v>0.24299999999999999</c:v>
                </c:pt>
                <c:pt idx="1">
                  <c:v>0.20300000000000001</c:v>
                </c:pt>
                <c:pt idx="2">
                  <c:v>0.17499999999999999</c:v>
                </c:pt>
                <c:pt idx="3">
                  <c:v>0.16700000000000001</c:v>
                </c:pt>
              </c:numCache>
            </c:numRef>
          </c:val>
          <c:smooth val="0"/>
        </c:ser>
        <c:ser>
          <c:idx val="1"/>
          <c:order val="1"/>
          <c:tx>
            <c:v>NHW</c:v>
          </c:tx>
          <c:dLbls>
            <c:dLbl>
              <c:idx val="0"/>
              <c:layout>
                <c:manualLayout>
                  <c:x val="-6.909656029838375E-2"/>
                  <c:y val="8.635404949381327E-2"/>
                </c:manualLayout>
              </c:layout>
              <c:dLblPos val="r"/>
              <c:showLegendKey val="0"/>
              <c:showVal val="1"/>
              <c:showCatName val="0"/>
              <c:showSerName val="0"/>
              <c:showPercent val="0"/>
              <c:showBubbleSize val="0"/>
            </c:dLbl>
            <c:dLbl>
              <c:idx val="1"/>
              <c:layout>
                <c:manualLayout>
                  <c:x val="-6.909656029838375E-2"/>
                  <c:y val="7.4449287589051255E-2"/>
                </c:manualLayout>
              </c:layout>
              <c:dLblPos val="r"/>
              <c:showLegendKey val="0"/>
              <c:showVal val="1"/>
              <c:showCatName val="0"/>
              <c:showSerName val="0"/>
              <c:showPercent val="0"/>
              <c:showBubbleSize val="0"/>
            </c:dLbl>
            <c:dLbl>
              <c:idx val="2"/>
              <c:layout>
                <c:manualLayout>
                  <c:x val="-6.5587788368559191E-2"/>
                  <c:y val="8.0401668541432325E-2"/>
                </c:manualLayout>
              </c:layout>
              <c:dLblPos val="r"/>
              <c:showLegendKey val="0"/>
              <c:showVal val="1"/>
              <c:showCatName val="0"/>
              <c:showSerName val="0"/>
              <c:showPercent val="0"/>
              <c:showBubbleSize val="0"/>
            </c:dLbl>
            <c:dLbl>
              <c:idx val="3"/>
              <c:layout>
                <c:manualLayout>
                  <c:x val="-8.3131648017681997E-2"/>
                  <c:y val="6.8496906636670421E-2"/>
                </c:manualLayout>
              </c:layout>
              <c:dLblPos val="r"/>
              <c:showLegendKey val="0"/>
              <c:showVal val="1"/>
              <c:showCatName val="0"/>
              <c:showSerName val="0"/>
              <c:showPercent val="0"/>
              <c:showBubbleSize val="0"/>
            </c:dLbl>
            <c:txPr>
              <a:bodyPr/>
              <a:lstStyle/>
              <a:p>
                <a:pPr>
                  <a:defRPr sz="1000"/>
                </a:pPr>
                <a:endParaRPr lang="en-US"/>
              </a:p>
            </c:txPr>
            <c:dLblPos val="t"/>
            <c:showLegendKey val="0"/>
            <c:showVal val="1"/>
            <c:showCatName val="0"/>
            <c:showSerName val="0"/>
            <c:showPercent val="0"/>
            <c:showBubbleSize val="0"/>
            <c:showLeaderLines val="0"/>
          </c:dLbls>
          <c:cat>
            <c:strRef>
              <c:f>Graphs!$A$55:$A$58</c:f>
              <c:strCache>
                <c:ptCount val="4"/>
                <c:pt idx="0">
                  <c:v>3 mos. Pre-
Pregnancy</c:v>
                </c:pt>
                <c:pt idx="1">
                  <c:v>First 
Trimester</c:v>
                </c:pt>
                <c:pt idx="2">
                  <c:v>Second 
Trimester</c:v>
                </c:pt>
                <c:pt idx="3">
                  <c:v>Third 
Trimester</c:v>
                </c:pt>
              </c:strCache>
            </c:strRef>
          </c:cat>
          <c:val>
            <c:numRef>
              <c:f>Graphs!$E$55:$E$58</c:f>
              <c:numCache>
                <c:formatCode>0.0%</c:formatCode>
                <c:ptCount val="4"/>
                <c:pt idx="0">
                  <c:v>0.157</c:v>
                </c:pt>
                <c:pt idx="1">
                  <c:v>0.13300000000000001</c:v>
                </c:pt>
                <c:pt idx="2">
                  <c:v>0.115</c:v>
                </c:pt>
                <c:pt idx="3">
                  <c:v>0.111</c:v>
                </c:pt>
              </c:numCache>
            </c:numRef>
          </c:val>
          <c:smooth val="0"/>
        </c:ser>
        <c:dLbls>
          <c:showLegendKey val="0"/>
          <c:showVal val="0"/>
          <c:showCatName val="0"/>
          <c:showSerName val="0"/>
          <c:showPercent val="0"/>
          <c:showBubbleSize val="0"/>
        </c:dLbls>
        <c:marker val="1"/>
        <c:smooth val="0"/>
        <c:axId val="173700608"/>
        <c:axId val="123999296"/>
      </c:lineChart>
      <c:catAx>
        <c:axId val="173700608"/>
        <c:scaling>
          <c:orientation val="minMax"/>
        </c:scaling>
        <c:delete val="0"/>
        <c:axPos val="b"/>
        <c:majorTickMark val="none"/>
        <c:minorTickMark val="none"/>
        <c:tickLblPos val="nextTo"/>
        <c:txPr>
          <a:bodyPr/>
          <a:lstStyle/>
          <a:p>
            <a:pPr>
              <a:defRPr sz="1000"/>
            </a:pPr>
            <a:endParaRPr lang="en-US"/>
          </a:p>
        </c:txPr>
        <c:crossAx val="123999296"/>
        <c:crosses val="autoZero"/>
        <c:auto val="1"/>
        <c:lblAlgn val="ctr"/>
        <c:lblOffset val="100"/>
        <c:noMultiLvlLbl val="0"/>
      </c:catAx>
      <c:valAx>
        <c:axId val="123999296"/>
        <c:scaling>
          <c:orientation val="minMax"/>
        </c:scaling>
        <c:delete val="0"/>
        <c:axPos val="l"/>
        <c:title>
          <c:tx>
            <c:rich>
              <a:bodyPr rot="-5400000" vert="horz"/>
              <a:lstStyle/>
              <a:p>
                <a:pPr>
                  <a:defRPr sz="900" b="0"/>
                </a:pPr>
                <a:r>
                  <a:rPr lang="en-US" sz="900" b="0" dirty="0" smtClean="0"/>
                  <a:t>Percent of Births</a:t>
                </a:r>
                <a:endParaRPr lang="en-US" sz="900" b="0" dirty="0"/>
              </a:p>
            </c:rich>
          </c:tx>
          <c:layout/>
          <c:overlay val="0"/>
        </c:title>
        <c:numFmt formatCode="0%" sourceLinked="0"/>
        <c:majorTickMark val="none"/>
        <c:minorTickMark val="none"/>
        <c:tickLblPos val="nextTo"/>
        <c:txPr>
          <a:bodyPr/>
          <a:lstStyle/>
          <a:p>
            <a:pPr>
              <a:defRPr sz="900"/>
            </a:pPr>
            <a:endParaRPr lang="en-US"/>
          </a:p>
        </c:txPr>
        <c:crossAx val="173700608"/>
        <c:crosses val="autoZero"/>
        <c:crossBetween val="between"/>
      </c:valAx>
    </c:plotArea>
    <c:legend>
      <c:legendPos val="l"/>
      <c:layout>
        <c:manualLayout>
          <c:xMode val="edge"/>
          <c:yMode val="edge"/>
          <c:x val="0.75164804631648785"/>
          <c:y val="0.15955977093772369"/>
          <c:w val="0.20887746926371042"/>
          <c:h val="0.13273404817571866"/>
        </c:manualLayout>
      </c:layout>
      <c:overlay val="1"/>
      <c:txPr>
        <a:bodyPr/>
        <a:lstStyle/>
        <a:p>
          <a:pPr>
            <a:defRPr sz="900"/>
          </a:pPr>
          <a:endParaRPr lang="en-US"/>
        </a:p>
      </c:txPr>
    </c:legend>
    <c:plotVisOnly val="1"/>
    <c:dispBlanksAs val="gap"/>
    <c:showDLblsOverMax val="0"/>
  </c:chart>
  <c:sp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solidFill>
        <a:schemeClr val="accent1">
          <a:lumMod val="75000"/>
        </a:schemeClr>
      </a:solidFill>
    </a:ln>
  </c:spPr>
  <c:txPr>
    <a:bodyPr/>
    <a:lstStyle/>
    <a:p>
      <a:pPr>
        <a:defRPr sz="800">
          <a:latin typeface="Calibri" pitchFamily="34" charset="0"/>
          <a:cs typeface="Arial" pitchFamily="34" charset="0"/>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8275" y="0"/>
            <a:ext cx="3043238" cy="465138"/>
          </a:xfrm>
          <a:prstGeom prst="rect">
            <a:avLst/>
          </a:prstGeom>
        </p:spPr>
        <p:txBody>
          <a:bodyPr vert="horz" lIns="91440" tIns="45720" rIns="91440" bIns="45720" rtlCol="0"/>
          <a:lstStyle>
            <a:lvl1pPr algn="r">
              <a:defRPr sz="1200"/>
            </a:lvl1pPr>
          </a:lstStyle>
          <a:p>
            <a:fld id="{B01CF784-2E2A-494A-9C66-AA87BE5166F5}" type="datetimeFigureOut">
              <a:rPr lang="en-US" smtClean="0"/>
              <a:pPr/>
              <a:t>1/14/2013</a:t>
            </a:fld>
            <a:endParaRPr lang="en-US"/>
          </a:p>
        </p:txBody>
      </p:sp>
      <p:sp>
        <p:nvSpPr>
          <p:cNvPr id="4" name="Footer Placeholder 3"/>
          <p:cNvSpPr>
            <a:spLocks noGrp="1"/>
          </p:cNvSpPr>
          <p:nvPr>
            <p:ph type="ftr" sz="quarter" idx="2"/>
          </p:nvPr>
        </p:nvSpPr>
        <p:spPr>
          <a:xfrm>
            <a:off x="0" y="8842375"/>
            <a:ext cx="3043238"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8275" y="8842375"/>
            <a:ext cx="3043238" cy="465138"/>
          </a:xfrm>
          <a:prstGeom prst="rect">
            <a:avLst/>
          </a:prstGeom>
        </p:spPr>
        <p:txBody>
          <a:bodyPr vert="horz" lIns="91440" tIns="45720" rIns="91440" bIns="45720" rtlCol="0" anchor="b"/>
          <a:lstStyle>
            <a:lvl1pPr algn="r">
              <a:defRPr sz="1200"/>
            </a:lvl1pPr>
          </a:lstStyle>
          <a:p>
            <a:fld id="{8B48CAFF-E99B-481F-9538-5B19213C62CE}" type="slidenum">
              <a:rPr lang="en-US" smtClean="0"/>
              <a:pPr/>
              <a:t>‹#›</a:t>
            </a:fld>
            <a:endParaRPr lang="en-US"/>
          </a:p>
        </p:txBody>
      </p:sp>
    </p:spTree>
    <p:extLst>
      <p:ext uri="{BB962C8B-B14F-4D97-AF65-F5344CB8AC3E}">
        <p14:creationId xmlns:p14="http://schemas.microsoft.com/office/powerpoint/2010/main" val="16220448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fld id="{FC3FD8D1-DCCE-40D8-9551-4D94C1347C17}" type="datetimeFigureOut">
              <a:rPr lang="en-US" smtClean="0"/>
              <a:pPr/>
              <a:t>1/14/2013</a:t>
            </a:fld>
            <a:endParaRPr lang="en-US" dirty="0"/>
          </a:p>
        </p:txBody>
      </p:sp>
      <p:sp>
        <p:nvSpPr>
          <p:cNvPr id="4" name="Slide Image Placeholder 3"/>
          <p:cNvSpPr>
            <a:spLocks noGrp="1" noRot="1" noChangeAspect="1"/>
          </p:cNvSpPr>
          <p:nvPr>
            <p:ph type="sldImg" idx="2"/>
          </p:nvPr>
        </p:nvSpPr>
        <p:spPr>
          <a:xfrm>
            <a:off x="2203450" y="698500"/>
            <a:ext cx="2617788" cy="3490913"/>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fld id="{DAA5D3DB-6C22-4F61-911C-73FC97CC2729}" type="slidenum">
              <a:rPr lang="en-US" smtClean="0"/>
              <a:pPr/>
              <a:t>‹#›</a:t>
            </a:fld>
            <a:endParaRPr lang="en-US" dirty="0"/>
          </a:p>
        </p:txBody>
      </p:sp>
    </p:spTree>
    <p:extLst>
      <p:ext uri="{BB962C8B-B14F-4D97-AF65-F5344CB8AC3E}">
        <p14:creationId xmlns:p14="http://schemas.microsoft.com/office/powerpoint/2010/main" val="19727296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03450" y="698500"/>
            <a:ext cx="2617788" cy="3490913"/>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83B9079-9FC2-40E3-A305-31F1AFE31F2D}" type="slidenum">
              <a:rPr lang="en-US" smtClean="0">
                <a:solidFill>
                  <a:prstClr val="black"/>
                </a:solidFill>
              </a:rPr>
              <a:pPr/>
              <a:t>1</a:t>
            </a:fld>
            <a:endParaRPr lang="en-US" dirty="0">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AA5D3DB-6C22-4F61-911C-73FC97CC2729}" type="slidenum">
              <a:rPr lang="en-US" smtClean="0"/>
              <a:pPr/>
              <a:t>2</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Rectangle 7"/>
          <p:cNvSpPr>
            <a:spLocks noChangeArrowheads="1"/>
          </p:cNvSpPr>
          <p:nvPr/>
        </p:nvSpPr>
        <p:spPr bwMode="auto">
          <a:xfrm>
            <a:off x="0" y="0"/>
            <a:ext cx="6858000" cy="4165600"/>
          </a:xfrm>
          <a:prstGeom prst="rect">
            <a:avLst/>
          </a:prstGeom>
          <a:solidFill>
            <a:schemeClr val="accent1">
              <a:lumMod val="75000"/>
            </a:schemeClr>
          </a:solidFill>
          <a:ln w="9525">
            <a:noFill/>
            <a:miter lim="800000"/>
            <a:headEnd/>
            <a:tailEnd/>
          </a:ln>
          <a:effectLst/>
        </p:spPr>
        <p:txBody>
          <a:bodyPr wrap="none" anchor="ctr"/>
          <a:lstStyle/>
          <a:p>
            <a:pPr fontAlgn="base">
              <a:spcBef>
                <a:spcPct val="0"/>
              </a:spcBef>
              <a:spcAft>
                <a:spcPct val="0"/>
              </a:spcAft>
              <a:defRPr/>
            </a:pPr>
            <a:endParaRPr lang="en-US" sz="2400" dirty="0">
              <a:solidFill>
                <a:prstClr val="black"/>
              </a:solidFill>
              <a:latin typeface="Times New Roman" pitchFamily="18" charset="0"/>
            </a:endParaRPr>
          </a:p>
        </p:txBody>
      </p:sp>
      <p:grpSp>
        <p:nvGrpSpPr>
          <p:cNvPr id="2" name="Group 55"/>
          <p:cNvGrpSpPr>
            <a:grpSpLocks/>
          </p:cNvGrpSpPr>
          <p:nvPr/>
        </p:nvGrpSpPr>
        <p:grpSpPr bwMode="auto">
          <a:xfrm>
            <a:off x="171450" y="7620000"/>
            <a:ext cx="2971800" cy="1363133"/>
            <a:chOff x="4876800" y="5835650"/>
            <a:chExt cx="3962400" cy="1022350"/>
          </a:xfrm>
        </p:grpSpPr>
        <p:grpSp>
          <p:nvGrpSpPr>
            <p:cNvPr id="3" name="Group 54"/>
            <p:cNvGrpSpPr>
              <a:grpSpLocks/>
            </p:cNvGrpSpPr>
            <p:nvPr/>
          </p:nvGrpSpPr>
          <p:grpSpPr bwMode="auto">
            <a:xfrm>
              <a:off x="6096000" y="5943600"/>
              <a:ext cx="2743200" cy="838692"/>
              <a:chOff x="1295400" y="157163"/>
              <a:chExt cx="2743200" cy="838692"/>
            </a:xfrm>
          </p:grpSpPr>
          <p:sp>
            <p:nvSpPr>
              <p:cNvPr id="8" name="TextBox 7"/>
              <p:cNvSpPr txBox="1"/>
              <p:nvPr/>
            </p:nvSpPr>
            <p:spPr bwMode="auto">
              <a:xfrm>
                <a:off x="1295400" y="157163"/>
                <a:ext cx="2743200" cy="838692"/>
              </a:xfrm>
              <a:prstGeom prst="rect">
                <a:avLst/>
              </a:prstGeom>
              <a:noFill/>
            </p:spPr>
            <p:txBody>
              <a:bodyPr>
                <a:spAutoFit/>
              </a:bodyPr>
              <a:lstStyle/>
              <a:p>
                <a:pPr fontAlgn="base">
                  <a:lnSpc>
                    <a:spcPts val="2000"/>
                  </a:lnSpc>
                  <a:spcBef>
                    <a:spcPct val="0"/>
                  </a:spcBef>
                  <a:spcAft>
                    <a:spcPct val="0"/>
                  </a:spcAft>
                  <a:defRPr/>
                </a:pPr>
                <a:r>
                  <a:rPr lang="en-US" sz="2000" dirty="0">
                    <a:solidFill>
                      <a:srgbClr val="B40000"/>
                    </a:solidFill>
                    <a:latin typeface="Maiandra GD" pitchFamily="34" charset="0"/>
                  </a:rPr>
                  <a:t>N</a:t>
                </a:r>
                <a:r>
                  <a:rPr lang="en-US" sz="1600" dirty="0">
                    <a:solidFill>
                      <a:srgbClr val="B40000"/>
                    </a:solidFill>
                    <a:latin typeface="Maiandra GD" pitchFamily="34" charset="0"/>
                  </a:rPr>
                  <a:t>orthwest </a:t>
                </a:r>
                <a:r>
                  <a:rPr lang="en-US" sz="2000" dirty="0">
                    <a:solidFill>
                      <a:srgbClr val="B40000"/>
                    </a:solidFill>
                    <a:latin typeface="Maiandra GD" pitchFamily="34" charset="0"/>
                  </a:rPr>
                  <a:t>P</a:t>
                </a:r>
                <a:r>
                  <a:rPr lang="en-US" sz="1600" dirty="0">
                    <a:solidFill>
                      <a:srgbClr val="B40000"/>
                    </a:solidFill>
                    <a:latin typeface="Maiandra GD" pitchFamily="34" charset="0"/>
                  </a:rPr>
                  <a:t>ortland </a:t>
                </a:r>
                <a:r>
                  <a:rPr lang="en-US" sz="2000" dirty="0">
                    <a:solidFill>
                      <a:srgbClr val="B40000"/>
                    </a:solidFill>
                    <a:latin typeface="Maiandra GD" pitchFamily="34" charset="0"/>
                  </a:rPr>
                  <a:t>A</a:t>
                </a:r>
                <a:r>
                  <a:rPr lang="en-US" sz="1600" dirty="0">
                    <a:solidFill>
                      <a:srgbClr val="B40000"/>
                    </a:solidFill>
                    <a:latin typeface="Maiandra GD" pitchFamily="34" charset="0"/>
                  </a:rPr>
                  <a:t>rea</a:t>
                </a:r>
              </a:p>
              <a:p>
                <a:pPr fontAlgn="base">
                  <a:lnSpc>
                    <a:spcPts val="2000"/>
                  </a:lnSpc>
                  <a:spcBef>
                    <a:spcPct val="0"/>
                  </a:spcBef>
                  <a:spcAft>
                    <a:spcPct val="0"/>
                  </a:spcAft>
                  <a:defRPr/>
                </a:pPr>
                <a:r>
                  <a:rPr lang="en-US" sz="1600" dirty="0">
                    <a:solidFill>
                      <a:srgbClr val="B40000"/>
                    </a:solidFill>
                    <a:latin typeface="Maiandra GD" pitchFamily="34" charset="0"/>
                  </a:rPr>
                  <a:t>         </a:t>
                </a:r>
                <a:r>
                  <a:rPr lang="en-US" sz="2000" dirty="0">
                    <a:solidFill>
                      <a:srgbClr val="B40000"/>
                    </a:solidFill>
                    <a:latin typeface="Maiandra GD" pitchFamily="34" charset="0"/>
                  </a:rPr>
                  <a:t>I</a:t>
                </a:r>
                <a:r>
                  <a:rPr lang="en-US" sz="1600" dirty="0">
                    <a:solidFill>
                      <a:srgbClr val="B40000"/>
                    </a:solidFill>
                    <a:latin typeface="Maiandra GD" pitchFamily="34" charset="0"/>
                  </a:rPr>
                  <a:t>ndian </a:t>
                </a:r>
                <a:r>
                  <a:rPr lang="en-US" sz="2000" dirty="0">
                    <a:solidFill>
                      <a:srgbClr val="B40000"/>
                    </a:solidFill>
                    <a:latin typeface="Maiandra GD" pitchFamily="34" charset="0"/>
                  </a:rPr>
                  <a:t>H</a:t>
                </a:r>
                <a:r>
                  <a:rPr lang="en-US" sz="1600" dirty="0">
                    <a:solidFill>
                      <a:srgbClr val="B40000"/>
                    </a:solidFill>
                    <a:latin typeface="Maiandra GD" pitchFamily="34" charset="0"/>
                  </a:rPr>
                  <a:t>ealth </a:t>
                </a:r>
                <a:r>
                  <a:rPr lang="en-US" sz="2000" dirty="0">
                    <a:solidFill>
                      <a:srgbClr val="B40000"/>
                    </a:solidFill>
                    <a:latin typeface="Maiandra GD" pitchFamily="34" charset="0"/>
                  </a:rPr>
                  <a:t>B</a:t>
                </a:r>
                <a:r>
                  <a:rPr lang="en-US" sz="1600" dirty="0">
                    <a:solidFill>
                      <a:srgbClr val="B40000"/>
                    </a:solidFill>
                    <a:latin typeface="Maiandra GD" pitchFamily="34" charset="0"/>
                  </a:rPr>
                  <a:t>oard</a:t>
                </a:r>
              </a:p>
            </p:txBody>
          </p:sp>
          <p:sp>
            <p:nvSpPr>
              <p:cNvPr id="9" name="TextBox 8"/>
              <p:cNvSpPr txBox="1"/>
              <p:nvPr/>
            </p:nvSpPr>
            <p:spPr bwMode="auto">
              <a:xfrm>
                <a:off x="1371600" y="652463"/>
                <a:ext cx="2514600" cy="323165"/>
              </a:xfrm>
              <a:prstGeom prst="rect">
                <a:avLst/>
              </a:prstGeom>
              <a:noFill/>
            </p:spPr>
            <p:txBody>
              <a:bodyPr>
                <a:spAutoFit/>
              </a:bodyPr>
              <a:lstStyle/>
              <a:p>
                <a:pPr algn="r" fontAlgn="base">
                  <a:spcBef>
                    <a:spcPct val="0"/>
                  </a:spcBef>
                  <a:spcAft>
                    <a:spcPct val="0"/>
                  </a:spcAft>
                  <a:defRPr/>
                </a:pPr>
                <a:r>
                  <a:rPr lang="en-US" sz="1100" i="1" dirty="0">
                    <a:solidFill>
                      <a:srgbClr val="C32D2E">
                        <a:lumMod val="50000"/>
                      </a:srgbClr>
                    </a:solidFill>
                    <a:latin typeface="Gill Sans MT" pitchFamily="34" charset="0"/>
                    <a:cs typeface="Estrangelo Edessa" pitchFamily="66"/>
                  </a:rPr>
                  <a:t>Indian Leadership for Indian Health</a:t>
                </a:r>
              </a:p>
            </p:txBody>
          </p:sp>
        </p:grpSp>
        <p:pic>
          <p:nvPicPr>
            <p:cNvPr id="7" name="Picture 8" descr="NPAIHBtransparentTEAL"/>
            <p:cNvPicPr>
              <a:picLocks noChangeAspect="1" noChangeArrowheads="1"/>
            </p:cNvPicPr>
            <p:nvPr/>
          </p:nvPicPr>
          <p:blipFill>
            <a:blip r:embed="rId2" cstate="print"/>
            <a:srcRect/>
            <a:stretch>
              <a:fillRect/>
            </a:stretch>
          </p:blipFill>
          <p:spPr bwMode="auto">
            <a:xfrm>
              <a:off x="4876800" y="5835650"/>
              <a:ext cx="1219200" cy="1022350"/>
            </a:xfrm>
            <a:prstGeom prst="rect">
              <a:avLst/>
            </a:prstGeom>
            <a:noFill/>
            <a:ln w="9525">
              <a:noFill/>
              <a:miter lim="800000"/>
              <a:headEnd/>
              <a:tailEnd/>
            </a:ln>
          </p:spPr>
        </p:pic>
      </p:grpSp>
      <p:grpSp>
        <p:nvGrpSpPr>
          <p:cNvPr id="5" name="Group 40"/>
          <p:cNvGrpSpPr>
            <a:grpSpLocks/>
          </p:cNvGrpSpPr>
          <p:nvPr/>
        </p:nvGrpSpPr>
        <p:grpSpPr bwMode="auto">
          <a:xfrm>
            <a:off x="0" y="4064001"/>
            <a:ext cx="6858000" cy="241300"/>
            <a:chOff x="0" y="816"/>
            <a:chExt cx="5760" cy="114"/>
          </a:xfrm>
        </p:grpSpPr>
        <p:pic>
          <p:nvPicPr>
            <p:cNvPr id="11" name="Picture 13"/>
            <p:cNvPicPr>
              <a:picLocks noChangeAspect="1" noChangeArrowheads="1"/>
            </p:cNvPicPr>
            <p:nvPr/>
          </p:nvPicPr>
          <p:blipFill>
            <a:blip r:embed="rId3" cstate="print"/>
            <a:srcRect/>
            <a:stretch>
              <a:fillRect/>
            </a:stretch>
          </p:blipFill>
          <p:spPr bwMode="auto">
            <a:xfrm>
              <a:off x="0" y="816"/>
              <a:ext cx="192" cy="114"/>
            </a:xfrm>
            <a:prstGeom prst="rect">
              <a:avLst/>
            </a:prstGeom>
            <a:noFill/>
            <a:ln w="9525">
              <a:noFill/>
              <a:miter lim="800000"/>
              <a:headEnd/>
              <a:tailEnd/>
            </a:ln>
          </p:spPr>
        </p:pic>
        <p:pic>
          <p:nvPicPr>
            <p:cNvPr id="12" name="Picture 14"/>
            <p:cNvPicPr>
              <a:picLocks noChangeAspect="1" noChangeArrowheads="1"/>
            </p:cNvPicPr>
            <p:nvPr/>
          </p:nvPicPr>
          <p:blipFill>
            <a:blip r:embed="rId4" cstate="print"/>
            <a:srcRect/>
            <a:stretch>
              <a:fillRect/>
            </a:stretch>
          </p:blipFill>
          <p:spPr bwMode="auto">
            <a:xfrm>
              <a:off x="192" y="816"/>
              <a:ext cx="192" cy="114"/>
            </a:xfrm>
            <a:prstGeom prst="rect">
              <a:avLst/>
            </a:prstGeom>
            <a:noFill/>
            <a:ln w="9525">
              <a:noFill/>
              <a:miter lim="800000"/>
              <a:headEnd/>
              <a:tailEnd/>
            </a:ln>
          </p:spPr>
        </p:pic>
        <p:pic>
          <p:nvPicPr>
            <p:cNvPr id="13" name="Picture 15"/>
            <p:cNvPicPr>
              <a:picLocks noChangeAspect="1" noChangeArrowheads="1"/>
            </p:cNvPicPr>
            <p:nvPr/>
          </p:nvPicPr>
          <p:blipFill>
            <a:blip r:embed="rId4" cstate="print"/>
            <a:srcRect/>
            <a:stretch>
              <a:fillRect/>
            </a:stretch>
          </p:blipFill>
          <p:spPr bwMode="auto">
            <a:xfrm>
              <a:off x="384" y="816"/>
              <a:ext cx="192" cy="114"/>
            </a:xfrm>
            <a:prstGeom prst="rect">
              <a:avLst/>
            </a:prstGeom>
            <a:noFill/>
            <a:ln w="9525">
              <a:noFill/>
              <a:miter lim="800000"/>
              <a:headEnd/>
              <a:tailEnd/>
            </a:ln>
          </p:spPr>
        </p:pic>
        <p:pic>
          <p:nvPicPr>
            <p:cNvPr id="14" name="Picture 16"/>
            <p:cNvPicPr>
              <a:picLocks noChangeAspect="1" noChangeArrowheads="1"/>
            </p:cNvPicPr>
            <p:nvPr/>
          </p:nvPicPr>
          <p:blipFill>
            <a:blip r:embed="rId4" cstate="print"/>
            <a:srcRect/>
            <a:stretch>
              <a:fillRect/>
            </a:stretch>
          </p:blipFill>
          <p:spPr bwMode="auto">
            <a:xfrm>
              <a:off x="576" y="816"/>
              <a:ext cx="192" cy="114"/>
            </a:xfrm>
            <a:prstGeom prst="rect">
              <a:avLst/>
            </a:prstGeom>
            <a:noFill/>
            <a:ln w="9525">
              <a:noFill/>
              <a:miter lim="800000"/>
              <a:headEnd/>
              <a:tailEnd/>
            </a:ln>
          </p:spPr>
        </p:pic>
        <p:pic>
          <p:nvPicPr>
            <p:cNvPr id="15" name="Picture 17"/>
            <p:cNvPicPr>
              <a:picLocks noChangeAspect="1" noChangeArrowheads="1"/>
            </p:cNvPicPr>
            <p:nvPr/>
          </p:nvPicPr>
          <p:blipFill>
            <a:blip r:embed="rId4" cstate="print"/>
            <a:srcRect/>
            <a:stretch>
              <a:fillRect/>
            </a:stretch>
          </p:blipFill>
          <p:spPr bwMode="auto">
            <a:xfrm>
              <a:off x="768" y="816"/>
              <a:ext cx="192" cy="114"/>
            </a:xfrm>
            <a:prstGeom prst="rect">
              <a:avLst/>
            </a:prstGeom>
            <a:noFill/>
            <a:ln w="9525">
              <a:noFill/>
              <a:miter lim="800000"/>
              <a:headEnd/>
              <a:tailEnd/>
            </a:ln>
          </p:spPr>
        </p:pic>
        <p:pic>
          <p:nvPicPr>
            <p:cNvPr id="16" name="Picture 18"/>
            <p:cNvPicPr>
              <a:picLocks noChangeAspect="1" noChangeArrowheads="1"/>
            </p:cNvPicPr>
            <p:nvPr/>
          </p:nvPicPr>
          <p:blipFill>
            <a:blip r:embed="rId4" cstate="print"/>
            <a:srcRect/>
            <a:stretch>
              <a:fillRect/>
            </a:stretch>
          </p:blipFill>
          <p:spPr bwMode="auto">
            <a:xfrm>
              <a:off x="960" y="816"/>
              <a:ext cx="192" cy="114"/>
            </a:xfrm>
            <a:prstGeom prst="rect">
              <a:avLst/>
            </a:prstGeom>
            <a:noFill/>
            <a:ln w="9525">
              <a:noFill/>
              <a:miter lim="800000"/>
              <a:headEnd/>
              <a:tailEnd/>
            </a:ln>
          </p:spPr>
        </p:pic>
        <p:pic>
          <p:nvPicPr>
            <p:cNvPr id="17" name="Picture 19"/>
            <p:cNvPicPr>
              <a:picLocks noChangeAspect="1" noChangeArrowheads="1"/>
            </p:cNvPicPr>
            <p:nvPr/>
          </p:nvPicPr>
          <p:blipFill>
            <a:blip r:embed="rId4" cstate="print"/>
            <a:srcRect/>
            <a:stretch>
              <a:fillRect/>
            </a:stretch>
          </p:blipFill>
          <p:spPr bwMode="auto">
            <a:xfrm>
              <a:off x="1152" y="816"/>
              <a:ext cx="192" cy="114"/>
            </a:xfrm>
            <a:prstGeom prst="rect">
              <a:avLst/>
            </a:prstGeom>
            <a:noFill/>
            <a:ln w="9525">
              <a:noFill/>
              <a:miter lim="800000"/>
              <a:headEnd/>
              <a:tailEnd/>
            </a:ln>
          </p:spPr>
        </p:pic>
        <p:pic>
          <p:nvPicPr>
            <p:cNvPr id="18" name="Picture 20"/>
            <p:cNvPicPr>
              <a:picLocks noChangeAspect="1" noChangeArrowheads="1"/>
            </p:cNvPicPr>
            <p:nvPr/>
          </p:nvPicPr>
          <p:blipFill>
            <a:blip r:embed="rId4" cstate="print"/>
            <a:srcRect/>
            <a:stretch>
              <a:fillRect/>
            </a:stretch>
          </p:blipFill>
          <p:spPr bwMode="auto">
            <a:xfrm>
              <a:off x="1344" y="816"/>
              <a:ext cx="192" cy="114"/>
            </a:xfrm>
            <a:prstGeom prst="rect">
              <a:avLst/>
            </a:prstGeom>
            <a:noFill/>
            <a:ln w="9525">
              <a:noFill/>
              <a:miter lim="800000"/>
              <a:headEnd/>
              <a:tailEnd/>
            </a:ln>
          </p:spPr>
        </p:pic>
        <p:pic>
          <p:nvPicPr>
            <p:cNvPr id="19" name="Picture 21"/>
            <p:cNvPicPr>
              <a:picLocks noChangeAspect="1" noChangeArrowheads="1"/>
            </p:cNvPicPr>
            <p:nvPr/>
          </p:nvPicPr>
          <p:blipFill>
            <a:blip r:embed="rId4" cstate="print"/>
            <a:srcRect/>
            <a:stretch>
              <a:fillRect/>
            </a:stretch>
          </p:blipFill>
          <p:spPr bwMode="auto">
            <a:xfrm>
              <a:off x="1536" y="816"/>
              <a:ext cx="192" cy="114"/>
            </a:xfrm>
            <a:prstGeom prst="rect">
              <a:avLst/>
            </a:prstGeom>
            <a:noFill/>
            <a:ln w="9525">
              <a:noFill/>
              <a:miter lim="800000"/>
              <a:headEnd/>
              <a:tailEnd/>
            </a:ln>
          </p:spPr>
        </p:pic>
        <p:pic>
          <p:nvPicPr>
            <p:cNvPr id="20" name="Picture 22"/>
            <p:cNvPicPr>
              <a:picLocks noChangeAspect="1" noChangeArrowheads="1"/>
            </p:cNvPicPr>
            <p:nvPr/>
          </p:nvPicPr>
          <p:blipFill>
            <a:blip r:embed="rId4" cstate="print"/>
            <a:srcRect/>
            <a:stretch>
              <a:fillRect/>
            </a:stretch>
          </p:blipFill>
          <p:spPr bwMode="auto">
            <a:xfrm>
              <a:off x="1728" y="816"/>
              <a:ext cx="192" cy="114"/>
            </a:xfrm>
            <a:prstGeom prst="rect">
              <a:avLst/>
            </a:prstGeom>
            <a:noFill/>
            <a:ln w="9525">
              <a:noFill/>
              <a:miter lim="800000"/>
              <a:headEnd/>
              <a:tailEnd/>
            </a:ln>
          </p:spPr>
        </p:pic>
        <p:pic>
          <p:nvPicPr>
            <p:cNvPr id="21" name="Picture 23"/>
            <p:cNvPicPr>
              <a:picLocks noChangeAspect="1" noChangeArrowheads="1"/>
            </p:cNvPicPr>
            <p:nvPr/>
          </p:nvPicPr>
          <p:blipFill>
            <a:blip r:embed="rId4" cstate="print"/>
            <a:srcRect/>
            <a:stretch>
              <a:fillRect/>
            </a:stretch>
          </p:blipFill>
          <p:spPr bwMode="auto">
            <a:xfrm>
              <a:off x="1920" y="816"/>
              <a:ext cx="192" cy="114"/>
            </a:xfrm>
            <a:prstGeom prst="rect">
              <a:avLst/>
            </a:prstGeom>
            <a:noFill/>
            <a:ln w="9525">
              <a:noFill/>
              <a:miter lim="800000"/>
              <a:headEnd/>
              <a:tailEnd/>
            </a:ln>
          </p:spPr>
        </p:pic>
        <p:pic>
          <p:nvPicPr>
            <p:cNvPr id="22" name="Picture 24"/>
            <p:cNvPicPr>
              <a:picLocks noChangeAspect="1" noChangeArrowheads="1"/>
            </p:cNvPicPr>
            <p:nvPr/>
          </p:nvPicPr>
          <p:blipFill>
            <a:blip r:embed="rId4" cstate="print"/>
            <a:srcRect/>
            <a:stretch>
              <a:fillRect/>
            </a:stretch>
          </p:blipFill>
          <p:spPr bwMode="auto">
            <a:xfrm>
              <a:off x="2112" y="816"/>
              <a:ext cx="192" cy="114"/>
            </a:xfrm>
            <a:prstGeom prst="rect">
              <a:avLst/>
            </a:prstGeom>
            <a:noFill/>
            <a:ln w="9525">
              <a:noFill/>
              <a:miter lim="800000"/>
              <a:headEnd/>
              <a:tailEnd/>
            </a:ln>
          </p:spPr>
        </p:pic>
        <p:pic>
          <p:nvPicPr>
            <p:cNvPr id="23" name="Picture 25"/>
            <p:cNvPicPr>
              <a:picLocks noChangeAspect="1" noChangeArrowheads="1"/>
            </p:cNvPicPr>
            <p:nvPr/>
          </p:nvPicPr>
          <p:blipFill>
            <a:blip r:embed="rId4" cstate="print"/>
            <a:srcRect/>
            <a:stretch>
              <a:fillRect/>
            </a:stretch>
          </p:blipFill>
          <p:spPr bwMode="auto">
            <a:xfrm>
              <a:off x="2304" y="816"/>
              <a:ext cx="192" cy="114"/>
            </a:xfrm>
            <a:prstGeom prst="rect">
              <a:avLst/>
            </a:prstGeom>
            <a:noFill/>
            <a:ln w="9525">
              <a:noFill/>
              <a:miter lim="800000"/>
              <a:headEnd/>
              <a:tailEnd/>
            </a:ln>
          </p:spPr>
        </p:pic>
        <p:pic>
          <p:nvPicPr>
            <p:cNvPr id="24" name="Picture 26"/>
            <p:cNvPicPr>
              <a:picLocks noChangeAspect="1" noChangeArrowheads="1"/>
            </p:cNvPicPr>
            <p:nvPr/>
          </p:nvPicPr>
          <p:blipFill>
            <a:blip r:embed="rId4" cstate="print"/>
            <a:srcRect/>
            <a:stretch>
              <a:fillRect/>
            </a:stretch>
          </p:blipFill>
          <p:spPr bwMode="auto">
            <a:xfrm>
              <a:off x="2496" y="816"/>
              <a:ext cx="192" cy="114"/>
            </a:xfrm>
            <a:prstGeom prst="rect">
              <a:avLst/>
            </a:prstGeom>
            <a:noFill/>
            <a:ln w="9525">
              <a:noFill/>
              <a:miter lim="800000"/>
              <a:headEnd/>
              <a:tailEnd/>
            </a:ln>
          </p:spPr>
        </p:pic>
        <p:pic>
          <p:nvPicPr>
            <p:cNvPr id="25" name="Picture 27"/>
            <p:cNvPicPr>
              <a:picLocks noChangeAspect="1" noChangeArrowheads="1"/>
            </p:cNvPicPr>
            <p:nvPr/>
          </p:nvPicPr>
          <p:blipFill>
            <a:blip r:embed="rId4" cstate="print"/>
            <a:srcRect/>
            <a:stretch>
              <a:fillRect/>
            </a:stretch>
          </p:blipFill>
          <p:spPr bwMode="auto">
            <a:xfrm>
              <a:off x="2688" y="816"/>
              <a:ext cx="192" cy="114"/>
            </a:xfrm>
            <a:prstGeom prst="rect">
              <a:avLst/>
            </a:prstGeom>
            <a:noFill/>
            <a:ln w="9525">
              <a:noFill/>
              <a:miter lim="800000"/>
              <a:headEnd/>
              <a:tailEnd/>
            </a:ln>
          </p:spPr>
        </p:pic>
        <p:pic>
          <p:nvPicPr>
            <p:cNvPr id="26" name="Picture 28"/>
            <p:cNvPicPr>
              <a:picLocks noChangeAspect="1" noChangeArrowheads="1"/>
            </p:cNvPicPr>
            <p:nvPr/>
          </p:nvPicPr>
          <p:blipFill>
            <a:blip r:embed="rId4" cstate="print"/>
            <a:srcRect/>
            <a:stretch>
              <a:fillRect/>
            </a:stretch>
          </p:blipFill>
          <p:spPr bwMode="auto">
            <a:xfrm>
              <a:off x="2880" y="816"/>
              <a:ext cx="192" cy="114"/>
            </a:xfrm>
            <a:prstGeom prst="rect">
              <a:avLst/>
            </a:prstGeom>
            <a:noFill/>
            <a:ln w="9525">
              <a:noFill/>
              <a:miter lim="800000"/>
              <a:headEnd/>
              <a:tailEnd/>
            </a:ln>
          </p:spPr>
        </p:pic>
        <p:pic>
          <p:nvPicPr>
            <p:cNvPr id="27" name="Picture 29"/>
            <p:cNvPicPr>
              <a:picLocks noChangeAspect="1" noChangeArrowheads="1"/>
            </p:cNvPicPr>
            <p:nvPr/>
          </p:nvPicPr>
          <p:blipFill>
            <a:blip r:embed="rId4" cstate="print"/>
            <a:srcRect/>
            <a:stretch>
              <a:fillRect/>
            </a:stretch>
          </p:blipFill>
          <p:spPr bwMode="auto">
            <a:xfrm>
              <a:off x="3072" y="816"/>
              <a:ext cx="192" cy="114"/>
            </a:xfrm>
            <a:prstGeom prst="rect">
              <a:avLst/>
            </a:prstGeom>
            <a:noFill/>
            <a:ln w="9525">
              <a:noFill/>
              <a:miter lim="800000"/>
              <a:headEnd/>
              <a:tailEnd/>
            </a:ln>
          </p:spPr>
        </p:pic>
        <p:pic>
          <p:nvPicPr>
            <p:cNvPr id="28" name="Picture 30"/>
            <p:cNvPicPr>
              <a:picLocks noChangeAspect="1" noChangeArrowheads="1"/>
            </p:cNvPicPr>
            <p:nvPr/>
          </p:nvPicPr>
          <p:blipFill>
            <a:blip r:embed="rId4" cstate="print"/>
            <a:srcRect/>
            <a:stretch>
              <a:fillRect/>
            </a:stretch>
          </p:blipFill>
          <p:spPr bwMode="auto">
            <a:xfrm>
              <a:off x="3264" y="816"/>
              <a:ext cx="192" cy="114"/>
            </a:xfrm>
            <a:prstGeom prst="rect">
              <a:avLst/>
            </a:prstGeom>
            <a:noFill/>
            <a:ln w="9525">
              <a:noFill/>
              <a:miter lim="800000"/>
              <a:headEnd/>
              <a:tailEnd/>
            </a:ln>
          </p:spPr>
        </p:pic>
        <p:pic>
          <p:nvPicPr>
            <p:cNvPr id="29" name="Picture 31"/>
            <p:cNvPicPr>
              <a:picLocks noChangeAspect="1" noChangeArrowheads="1"/>
            </p:cNvPicPr>
            <p:nvPr/>
          </p:nvPicPr>
          <p:blipFill>
            <a:blip r:embed="rId4" cstate="print"/>
            <a:srcRect/>
            <a:stretch>
              <a:fillRect/>
            </a:stretch>
          </p:blipFill>
          <p:spPr bwMode="auto">
            <a:xfrm>
              <a:off x="3456" y="816"/>
              <a:ext cx="192" cy="114"/>
            </a:xfrm>
            <a:prstGeom prst="rect">
              <a:avLst/>
            </a:prstGeom>
            <a:noFill/>
            <a:ln w="9525">
              <a:noFill/>
              <a:miter lim="800000"/>
              <a:headEnd/>
              <a:tailEnd/>
            </a:ln>
          </p:spPr>
        </p:pic>
        <p:pic>
          <p:nvPicPr>
            <p:cNvPr id="32" name="Picture 29"/>
            <p:cNvPicPr>
              <a:picLocks noChangeAspect="1" noChangeArrowheads="1"/>
            </p:cNvPicPr>
            <p:nvPr/>
          </p:nvPicPr>
          <p:blipFill>
            <a:blip r:embed="rId4" cstate="print"/>
            <a:srcRect/>
            <a:stretch>
              <a:fillRect/>
            </a:stretch>
          </p:blipFill>
          <p:spPr bwMode="auto">
            <a:xfrm>
              <a:off x="3648" y="816"/>
              <a:ext cx="192" cy="114"/>
            </a:xfrm>
            <a:prstGeom prst="rect">
              <a:avLst/>
            </a:prstGeom>
            <a:noFill/>
            <a:ln w="9525">
              <a:noFill/>
              <a:miter lim="800000"/>
              <a:headEnd/>
              <a:tailEnd/>
            </a:ln>
          </p:spPr>
        </p:pic>
        <p:pic>
          <p:nvPicPr>
            <p:cNvPr id="33" name="Picture 30"/>
            <p:cNvPicPr>
              <a:picLocks noChangeAspect="1" noChangeArrowheads="1"/>
            </p:cNvPicPr>
            <p:nvPr/>
          </p:nvPicPr>
          <p:blipFill>
            <a:blip r:embed="rId4" cstate="print"/>
            <a:srcRect/>
            <a:stretch>
              <a:fillRect/>
            </a:stretch>
          </p:blipFill>
          <p:spPr bwMode="auto">
            <a:xfrm>
              <a:off x="3840" y="816"/>
              <a:ext cx="192" cy="114"/>
            </a:xfrm>
            <a:prstGeom prst="rect">
              <a:avLst/>
            </a:prstGeom>
            <a:noFill/>
            <a:ln w="9525">
              <a:noFill/>
              <a:miter lim="800000"/>
              <a:headEnd/>
              <a:tailEnd/>
            </a:ln>
          </p:spPr>
        </p:pic>
        <p:pic>
          <p:nvPicPr>
            <p:cNvPr id="34" name="Picture 31"/>
            <p:cNvPicPr>
              <a:picLocks noChangeAspect="1" noChangeArrowheads="1"/>
            </p:cNvPicPr>
            <p:nvPr/>
          </p:nvPicPr>
          <p:blipFill>
            <a:blip r:embed="rId4" cstate="print"/>
            <a:srcRect/>
            <a:stretch>
              <a:fillRect/>
            </a:stretch>
          </p:blipFill>
          <p:spPr bwMode="auto">
            <a:xfrm>
              <a:off x="4032" y="816"/>
              <a:ext cx="192" cy="114"/>
            </a:xfrm>
            <a:prstGeom prst="rect">
              <a:avLst/>
            </a:prstGeom>
            <a:noFill/>
            <a:ln w="9525">
              <a:noFill/>
              <a:miter lim="800000"/>
              <a:headEnd/>
              <a:tailEnd/>
            </a:ln>
          </p:spPr>
        </p:pic>
        <p:pic>
          <p:nvPicPr>
            <p:cNvPr id="35" name="Picture 32"/>
            <p:cNvPicPr>
              <a:picLocks noChangeAspect="1" noChangeArrowheads="1"/>
            </p:cNvPicPr>
            <p:nvPr/>
          </p:nvPicPr>
          <p:blipFill>
            <a:blip r:embed="rId4" cstate="print"/>
            <a:srcRect/>
            <a:stretch>
              <a:fillRect/>
            </a:stretch>
          </p:blipFill>
          <p:spPr bwMode="auto">
            <a:xfrm>
              <a:off x="4224" y="816"/>
              <a:ext cx="192" cy="114"/>
            </a:xfrm>
            <a:prstGeom prst="rect">
              <a:avLst/>
            </a:prstGeom>
            <a:noFill/>
            <a:ln w="9525">
              <a:noFill/>
              <a:miter lim="800000"/>
              <a:headEnd/>
              <a:tailEnd/>
            </a:ln>
          </p:spPr>
        </p:pic>
        <p:pic>
          <p:nvPicPr>
            <p:cNvPr id="36" name="Picture 33"/>
            <p:cNvPicPr>
              <a:picLocks noChangeAspect="1" noChangeArrowheads="1"/>
            </p:cNvPicPr>
            <p:nvPr/>
          </p:nvPicPr>
          <p:blipFill>
            <a:blip r:embed="rId4" cstate="print"/>
            <a:srcRect/>
            <a:stretch>
              <a:fillRect/>
            </a:stretch>
          </p:blipFill>
          <p:spPr bwMode="auto">
            <a:xfrm>
              <a:off x="4416" y="816"/>
              <a:ext cx="192" cy="114"/>
            </a:xfrm>
            <a:prstGeom prst="rect">
              <a:avLst/>
            </a:prstGeom>
            <a:noFill/>
            <a:ln w="9525">
              <a:noFill/>
              <a:miter lim="800000"/>
              <a:headEnd/>
              <a:tailEnd/>
            </a:ln>
          </p:spPr>
        </p:pic>
        <p:pic>
          <p:nvPicPr>
            <p:cNvPr id="37" name="Picture 34"/>
            <p:cNvPicPr>
              <a:picLocks noChangeAspect="1" noChangeArrowheads="1"/>
            </p:cNvPicPr>
            <p:nvPr/>
          </p:nvPicPr>
          <p:blipFill>
            <a:blip r:embed="rId4" cstate="print"/>
            <a:srcRect/>
            <a:stretch>
              <a:fillRect/>
            </a:stretch>
          </p:blipFill>
          <p:spPr bwMode="auto">
            <a:xfrm>
              <a:off x="4608" y="816"/>
              <a:ext cx="192" cy="114"/>
            </a:xfrm>
            <a:prstGeom prst="rect">
              <a:avLst/>
            </a:prstGeom>
            <a:noFill/>
            <a:ln w="9525">
              <a:noFill/>
              <a:miter lim="800000"/>
              <a:headEnd/>
              <a:tailEnd/>
            </a:ln>
          </p:spPr>
        </p:pic>
        <p:pic>
          <p:nvPicPr>
            <p:cNvPr id="38" name="Picture 35"/>
            <p:cNvPicPr>
              <a:picLocks noChangeAspect="1" noChangeArrowheads="1"/>
            </p:cNvPicPr>
            <p:nvPr/>
          </p:nvPicPr>
          <p:blipFill>
            <a:blip r:embed="rId4" cstate="print"/>
            <a:srcRect/>
            <a:stretch>
              <a:fillRect/>
            </a:stretch>
          </p:blipFill>
          <p:spPr bwMode="auto">
            <a:xfrm>
              <a:off x="4800" y="816"/>
              <a:ext cx="192" cy="114"/>
            </a:xfrm>
            <a:prstGeom prst="rect">
              <a:avLst/>
            </a:prstGeom>
            <a:noFill/>
            <a:ln w="9525">
              <a:noFill/>
              <a:miter lim="800000"/>
              <a:headEnd/>
              <a:tailEnd/>
            </a:ln>
          </p:spPr>
        </p:pic>
        <p:pic>
          <p:nvPicPr>
            <p:cNvPr id="39" name="Picture 36"/>
            <p:cNvPicPr>
              <a:picLocks noChangeAspect="1" noChangeArrowheads="1"/>
            </p:cNvPicPr>
            <p:nvPr/>
          </p:nvPicPr>
          <p:blipFill>
            <a:blip r:embed="rId4" cstate="print"/>
            <a:srcRect/>
            <a:stretch>
              <a:fillRect/>
            </a:stretch>
          </p:blipFill>
          <p:spPr bwMode="auto">
            <a:xfrm>
              <a:off x="4992" y="816"/>
              <a:ext cx="192" cy="114"/>
            </a:xfrm>
            <a:prstGeom prst="rect">
              <a:avLst/>
            </a:prstGeom>
            <a:noFill/>
            <a:ln w="9525">
              <a:noFill/>
              <a:miter lim="800000"/>
              <a:headEnd/>
              <a:tailEnd/>
            </a:ln>
          </p:spPr>
        </p:pic>
        <p:pic>
          <p:nvPicPr>
            <p:cNvPr id="40" name="Picture 37"/>
            <p:cNvPicPr>
              <a:picLocks noChangeAspect="1" noChangeArrowheads="1"/>
            </p:cNvPicPr>
            <p:nvPr/>
          </p:nvPicPr>
          <p:blipFill>
            <a:blip r:embed="rId4" cstate="print"/>
            <a:srcRect/>
            <a:stretch>
              <a:fillRect/>
            </a:stretch>
          </p:blipFill>
          <p:spPr bwMode="auto">
            <a:xfrm>
              <a:off x="5184" y="816"/>
              <a:ext cx="192" cy="114"/>
            </a:xfrm>
            <a:prstGeom prst="rect">
              <a:avLst/>
            </a:prstGeom>
            <a:noFill/>
            <a:ln w="9525">
              <a:noFill/>
              <a:miter lim="800000"/>
              <a:headEnd/>
              <a:tailEnd/>
            </a:ln>
          </p:spPr>
        </p:pic>
        <p:pic>
          <p:nvPicPr>
            <p:cNvPr id="41" name="Picture 38"/>
            <p:cNvPicPr>
              <a:picLocks noChangeAspect="1" noChangeArrowheads="1"/>
            </p:cNvPicPr>
            <p:nvPr/>
          </p:nvPicPr>
          <p:blipFill>
            <a:blip r:embed="rId4" cstate="print"/>
            <a:srcRect/>
            <a:stretch>
              <a:fillRect/>
            </a:stretch>
          </p:blipFill>
          <p:spPr bwMode="auto">
            <a:xfrm>
              <a:off x="5376" y="816"/>
              <a:ext cx="192" cy="114"/>
            </a:xfrm>
            <a:prstGeom prst="rect">
              <a:avLst/>
            </a:prstGeom>
            <a:noFill/>
            <a:ln w="9525">
              <a:noFill/>
              <a:miter lim="800000"/>
              <a:headEnd/>
              <a:tailEnd/>
            </a:ln>
          </p:spPr>
        </p:pic>
        <p:pic>
          <p:nvPicPr>
            <p:cNvPr id="42" name="Picture 39"/>
            <p:cNvPicPr>
              <a:picLocks noChangeAspect="1" noChangeArrowheads="1"/>
            </p:cNvPicPr>
            <p:nvPr/>
          </p:nvPicPr>
          <p:blipFill>
            <a:blip r:embed="rId4" cstate="print"/>
            <a:srcRect/>
            <a:stretch>
              <a:fillRect/>
            </a:stretch>
          </p:blipFill>
          <p:spPr bwMode="auto">
            <a:xfrm>
              <a:off x="5568" y="816"/>
              <a:ext cx="192" cy="114"/>
            </a:xfrm>
            <a:prstGeom prst="rect">
              <a:avLst/>
            </a:prstGeom>
            <a:noFill/>
            <a:ln w="9525">
              <a:noFill/>
              <a:miter lim="800000"/>
              <a:headEnd/>
              <a:tailEnd/>
            </a:ln>
          </p:spPr>
        </p:pic>
      </p:grpSp>
      <p:sp>
        <p:nvSpPr>
          <p:cNvPr id="30" name="Rectangle 3"/>
          <p:cNvSpPr>
            <a:spLocks noGrp="1" noChangeArrowheads="1"/>
          </p:cNvSpPr>
          <p:nvPr>
            <p:ph type="ctrTitle"/>
          </p:nvPr>
        </p:nvSpPr>
        <p:spPr>
          <a:xfrm>
            <a:off x="285750" y="1016000"/>
            <a:ext cx="6286500" cy="2844800"/>
          </a:xfrm>
          <a:prstGeom prst="rect">
            <a:avLst/>
          </a:prstGeom>
        </p:spPr>
        <p:txBody>
          <a:bodyPr anchor="b"/>
          <a:lstStyle>
            <a:lvl1pPr algn="ctr">
              <a:defRPr u="none">
                <a:solidFill>
                  <a:srgbClr val="F3EFBF"/>
                </a:solidFill>
                <a:latin typeface="Georgia" pitchFamily="18" charset="0"/>
              </a:defRPr>
            </a:lvl1pPr>
          </a:lstStyle>
          <a:p>
            <a:r>
              <a:rPr lang="en-US" smtClean="0"/>
              <a:t>Click to edit Master title style</a:t>
            </a:r>
            <a:endParaRPr lang="en-US" dirty="0"/>
          </a:p>
        </p:txBody>
      </p:sp>
      <p:sp>
        <p:nvSpPr>
          <p:cNvPr id="31" name="Rectangle 4"/>
          <p:cNvSpPr>
            <a:spLocks noGrp="1" noChangeArrowheads="1"/>
          </p:cNvSpPr>
          <p:nvPr>
            <p:ph type="subTitle" idx="1"/>
          </p:nvPr>
        </p:nvSpPr>
        <p:spPr>
          <a:xfrm>
            <a:off x="285750" y="4368800"/>
            <a:ext cx="6286500" cy="2844800"/>
          </a:xfrm>
        </p:spPr>
        <p:txBody>
          <a:bodyPr/>
          <a:lstStyle>
            <a:lvl1pPr marL="0" indent="0" algn="ctr">
              <a:buFontTx/>
              <a:buNone/>
              <a:defRPr sz="3200">
                <a:solidFill>
                  <a:schemeClr val="accent3">
                    <a:lumMod val="50000"/>
                  </a:schemeClr>
                </a:solidFill>
                <a:latin typeface="Georgia" pitchFamily="18" charset="0"/>
              </a:defRPr>
            </a:lvl1pPr>
          </a:lstStyle>
          <a:p>
            <a:r>
              <a:rPr lang="en-US"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Rectangle 7"/>
          <p:cNvSpPr>
            <a:spLocks noChangeArrowheads="1"/>
          </p:cNvSpPr>
          <p:nvPr/>
        </p:nvSpPr>
        <p:spPr bwMode="auto">
          <a:xfrm>
            <a:off x="5429250" y="0"/>
            <a:ext cx="1428750" cy="9144000"/>
          </a:xfrm>
          <a:prstGeom prst="rect">
            <a:avLst/>
          </a:prstGeom>
          <a:solidFill>
            <a:srgbClr val="FFFFCC"/>
          </a:solidFill>
          <a:ln w="9525">
            <a:noFill/>
            <a:miter lim="800000"/>
            <a:headEnd/>
            <a:tailEnd/>
          </a:ln>
          <a:effectLst/>
        </p:spPr>
        <p:txBody>
          <a:bodyPr wrap="none" anchor="ctr"/>
          <a:lstStyle/>
          <a:p>
            <a:pPr fontAlgn="base">
              <a:spcBef>
                <a:spcPct val="0"/>
              </a:spcBef>
              <a:spcAft>
                <a:spcPct val="0"/>
              </a:spcAft>
              <a:defRPr/>
            </a:pPr>
            <a:endParaRPr lang="en-US" sz="2400" dirty="0">
              <a:solidFill>
                <a:prstClr val="black"/>
              </a:solidFill>
              <a:latin typeface="Times New Roman" pitchFamily="18" charset="0"/>
            </a:endParaRPr>
          </a:p>
        </p:txBody>
      </p:sp>
      <p:pic>
        <p:nvPicPr>
          <p:cNvPr id="5" name="Picture 8" descr="NPAIHBtransparentTEAL"/>
          <p:cNvPicPr>
            <a:picLocks noChangeAspect="1" noChangeArrowheads="1"/>
          </p:cNvPicPr>
          <p:nvPr/>
        </p:nvPicPr>
        <p:blipFill>
          <a:blip r:embed="rId2" cstate="print"/>
          <a:srcRect/>
          <a:stretch>
            <a:fillRect/>
          </a:stretch>
        </p:blipFill>
        <p:spPr bwMode="auto">
          <a:xfrm>
            <a:off x="5715000" y="203200"/>
            <a:ext cx="914400" cy="1363133"/>
          </a:xfrm>
          <a:prstGeom prst="rect">
            <a:avLst/>
          </a:prstGeom>
          <a:noFill/>
          <a:ln w="9525">
            <a:noFill/>
            <a:miter lim="800000"/>
            <a:headEnd/>
            <a:tailEnd/>
          </a:ln>
          <a:scene3d>
            <a:camera prst="orthographicFront">
              <a:rot lat="0" lon="0" rev="16200000"/>
            </a:camera>
            <a:lightRig rig="threePt" dir="t"/>
          </a:scene3d>
        </p:spPr>
      </p:pic>
      <p:grpSp>
        <p:nvGrpSpPr>
          <p:cNvPr id="6" name="Group 61"/>
          <p:cNvGrpSpPr>
            <a:grpSpLocks/>
          </p:cNvGrpSpPr>
          <p:nvPr/>
        </p:nvGrpSpPr>
        <p:grpSpPr bwMode="auto">
          <a:xfrm>
            <a:off x="5257800" y="63500"/>
            <a:ext cx="228600" cy="9017000"/>
            <a:chOff x="6629400" y="47625"/>
            <a:chExt cx="304800" cy="6762750"/>
          </a:xfrm>
        </p:grpSpPr>
        <p:pic>
          <p:nvPicPr>
            <p:cNvPr id="7" name="Picture 32"/>
            <p:cNvPicPr>
              <a:picLocks noChangeAspect="1" noChangeArrowheads="1"/>
            </p:cNvPicPr>
            <p:nvPr/>
          </p:nvPicPr>
          <p:blipFill>
            <a:blip r:embed="rId3" cstate="print"/>
            <a:srcRect/>
            <a:stretch>
              <a:fillRect/>
            </a:stretch>
          </p:blipFill>
          <p:spPr bwMode="auto">
            <a:xfrm>
              <a:off x="6629400" y="47625"/>
              <a:ext cx="304800" cy="180975"/>
            </a:xfrm>
            <a:prstGeom prst="rect">
              <a:avLst/>
            </a:prstGeom>
            <a:noFill/>
            <a:ln w="9525">
              <a:noFill/>
              <a:miter lim="800000"/>
              <a:headEnd/>
              <a:tailEnd/>
            </a:ln>
            <a:scene3d>
              <a:camera prst="orthographicFront">
                <a:rot lat="0" lon="0" rev="5400000"/>
              </a:camera>
              <a:lightRig rig="threePt" dir="t"/>
            </a:scene3d>
          </p:spPr>
        </p:pic>
        <p:pic>
          <p:nvPicPr>
            <p:cNvPr id="8" name="Picture 32"/>
            <p:cNvPicPr>
              <a:picLocks noChangeAspect="1" noChangeArrowheads="1"/>
            </p:cNvPicPr>
            <p:nvPr/>
          </p:nvPicPr>
          <p:blipFill>
            <a:blip r:embed="rId3" cstate="print"/>
            <a:srcRect/>
            <a:stretch>
              <a:fillRect/>
            </a:stretch>
          </p:blipFill>
          <p:spPr bwMode="auto">
            <a:xfrm>
              <a:off x="6629400" y="352425"/>
              <a:ext cx="304800" cy="180975"/>
            </a:xfrm>
            <a:prstGeom prst="rect">
              <a:avLst/>
            </a:prstGeom>
            <a:noFill/>
            <a:ln w="9525">
              <a:noFill/>
              <a:miter lim="800000"/>
              <a:headEnd/>
              <a:tailEnd/>
            </a:ln>
            <a:scene3d>
              <a:camera prst="orthographicFront">
                <a:rot lat="0" lon="0" rev="5400000"/>
              </a:camera>
              <a:lightRig rig="threePt" dir="t"/>
            </a:scene3d>
          </p:spPr>
        </p:pic>
        <p:pic>
          <p:nvPicPr>
            <p:cNvPr id="9" name="Picture 32"/>
            <p:cNvPicPr>
              <a:picLocks noChangeAspect="1" noChangeArrowheads="1"/>
            </p:cNvPicPr>
            <p:nvPr/>
          </p:nvPicPr>
          <p:blipFill>
            <a:blip r:embed="rId3" cstate="print"/>
            <a:srcRect/>
            <a:stretch>
              <a:fillRect/>
            </a:stretch>
          </p:blipFill>
          <p:spPr bwMode="auto">
            <a:xfrm>
              <a:off x="6629400" y="657225"/>
              <a:ext cx="304800" cy="180975"/>
            </a:xfrm>
            <a:prstGeom prst="rect">
              <a:avLst/>
            </a:prstGeom>
            <a:noFill/>
            <a:ln w="9525">
              <a:noFill/>
              <a:miter lim="800000"/>
              <a:headEnd/>
              <a:tailEnd/>
            </a:ln>
            <a:scene3d>
              <a:camera prst="orthographicFront">
                <a:rot lat="0" lon="0" rev="5400000"/>
              </a:camera>
              <a:lightRig rig="threePt" dir="t"/>
            </a:scene3d>
          </p:spPr>
        </p:pic>
        <p:pic>
          <p:nvPicPr>
            <p:cNvPr id="10" name="Picture 32"/>
            <p:cNvPicPr>
              <a:picLocks noChangeAspect="1" noChangeArrowheads="1"/>
            </p:cNvPicPr>
            <p:nvPr/>
          </p:nvPicPr>
          <p:blipFill>
            <a:blip r:embed="rId3" cstate="print"/>
            <a:srcRect/>
            <a:stretch>
              <a:fillRect/>
            </a:stretch>
          </p:blipFill>
          <p:spPr bwMode="auto">
            <a:xfrm>
              <a:off x="6629400" y="962025"/>
              <a:ext cx="304800" cy="180975"/>
            </a:xfrm>
            <a:prstGeom prst="rect">
              <a:avLst/>
            </a:prstGeom>
            <a:noFill/>
            <a:ln w="9525">
              <a:noFill/>
              <a:miter lim="800000"/>
              <a:headEnd/>
              <a:tailEnd/>
            </a:ln>
            <a:scene3d>
              <a:camera prst="orthographicFront">
                <a:rot lat="0" lon="0" rev="5400000"/>
              </a:camera>
              <a:lightRig rig="threePt" dir="t"/>
            </a:scene3d>
          </p:spPr>
        </p:pic>
        <p:pic>
          <p:nvPicPr>
            <p:cNvPr id="11" name="Picture 32"/>
            <p:cNvPicPr>
              <a:picLocks noChangeAspect="1" noChangeArrowheads="1"/>
            </p:cNvPicPr>
            <p:nvPr/>
          </p:nvPicPr>
          <p:blipFill>
            <a:blip r:embed="rId3" cstate="print"/>
            <a:srcRect/>
            <a:stretch>
              <a:fillRect/>
            </a:stretch>
          </p:blipFill>
          <p:spPr bwMode="auto">
            <a:xfrm>
              <a:off x="6629400" y="1266825"/>
              <a:ext cx="304800" cy="180975"/>
            </a:xfrm>
            <a:prstGeom prst="rect">
              <a:avLst/>
            </a:prstGeom>
            <a:noFill/>
            <a:ln w="9525">
              <a:noFill/>
              <a:miter lim="800000"/>
              <a:headEnd/>
              <a:tailEnd/>
            </a:ln>
            <a:scene3d>
              <a:camera prst="orthographicFront">
                <a:rot lat="0" lon="0" rev="5400000"/>
              </a:camera>
              <a:lightRig rig="threePt" dir="t"/>
            </a:scene3d>
          </p:spPr>
        </p:pic>
        <p:pic>
          <p:nvPicPr>
            <p:cNvPr id="12" name="Picture 32"/>
            <p:cNvPicPr>
              <a:picLocks noChangeAspect="1" noChangeArrowheads="1"/>
            </p:cNvPicPr>
            <p:nvPr/>
          </p:nvPicPr>
          <p:blipFill>
            <a:blip r:embed="rId3" cstate="print"/>
            <a:srcRect/>
            <a:stretch>
              <a:fillRect/>
            </a:stretch>
          </p:blipFill>
          <p:spPr bwMode="auto">
            <a:xfrm>
              <a:off x="6629400" y="1571625"/>
              <a:ext cx="304800" cy="180975"/>
            </a:xfrm>
            <a:prstGeom prst="rect">
              <a:avLst/>
            </a:prstGeom>
            <a:noFill/>
            <a:ln w="9525">
              <a:noFill/>
              <a:miter lim="800000"/>
              <a:headEnd/>
              <a:tailEnd/>
            </a:ln>
            <a:scene3d>
              <a:camera prst="orthographicFront">
                <a:rot lat="0" lon="0" rev="5400000"/>
              </a:camera>
              <a:lightRig rig="threePt" dir="t"/>
            </a:scene3d>
          </p:spPr>
        </p:pic>
        <p:pic>
          <p:nvPicPr>
            <p:cNvPr id="13" name="Picture 32"/>
            <p:cNvPicPr>
              <a:picLocks noChangeAspect="1" noChangeArrowheads="1"/>
            </p:cNvPicPr>
            <p:nvPr/>
          </p:nvPicPr>
          <p:blipFill>
            <a:blip r:embed="rId3" cstate="print"/>
            <a:srcRect/>
            <a:stretch>
              <a:fillRect/>
            </a:stretch>
          </p:blipFill>
          <p:spPr bwMode="auto">
            <a:xfrm>
              <a:off x="6629400" y="1876425"/>
              <a:ext cx="304800" cy="180975"/>
            </a:xfrm>
            <a:prstGeom prst="rect">
              <a:avLst/>
            </a:prstGeom>
            <a:noFill/>
            <a:ln w="9525">
              <a:noFill/>
              <a:miter lim="800000"/>
              <a:headEnd/>
              <a:tailEnd/>
            </a:ln>
            <a:scene3d>
              <a:camera prst="orthographicFront">
                <a:rot lat="0" lon="0" rev="5400000"/>
              </a:camera>
              <a:lightRig rig="threePt" dir="t"/>
            </a:scene3d>
          </p:spPr>
        </p:pic>
        <p:pic>
          <p:nvPicPr>
            <p:cNvPr id="14" name="Picture 32"/>
            <p:cNvPicPr>
              <a:picLocks noChangeAspect="1" noChangeArrowheads="1"/>
            </p:cNvPicPr>
            <p:nvPr/>
          </p:nvPicPr>
          <p:blipFill>
            <a:blip r:embed="rId3" cstate="print"/>
            <a:srcRect/>
            <a:stretch>
              <a:fillRect/>
            </a:stretch>
          </p:blipFill>
          <p:spPr bwMode="auto">
            <a:xfrm>
              <a:off x="6629400" y="2181225"/>
              <a:ext cx="304800" cy="180975"/>
            </a:xfrm>
            <a:prstGeom prst="rect">
              <a:avLst/>
            </a:prstGeom>
            <a:noFill/>
            <a:ln w="9525">
              <a:noFill/>
              <a:miter lim="800000"/>
              <a:headEnd/>
              <a:tailEnd/>
            </a:ln>
            <a:scene3d>
              <a:camera prst="orthographicFront">
                <a:rot lat="0" lon="0" rev="5400000"/>
              </a:camera>
              <a:lightRig rig="threePt" dir="t"/>
            </a:scene3d>
          </p:spPr>
        </p:pic>
        <p:pic>
          <p:nvPicPr>
            <p:cNvPr id="15" name="Picture 32"/>
            <p:cNvPicPr>
              <a:picLocks noChangeAspect="1" noChangeArrowheads="1"/>
            </p:cNvPicPr>
            <p:nvPr/>
          </p:nvPicPr>
          <p:blipFill>
            <a:blip r:embed="rId3" cstate="print"/>
            <a:srcRect/>
            <a:stretch>
              <a:fillRect/>
            </a:stretch>
          </p:blipFill>
          <p:spPr bwMode="auto">
            <a:xfrm>
              <a:off x="6629400" y="2486025"/>
              <a:ext cx="304800" cy="180975"/>
            </a:xfrm>
            <a:prstGeom prst="rect">
              <a:avLst/>
            </a:prstGeom>
            <a:noFill/>
            <a:ln w="9525">
              <a:noFill/>
              <a:miter lim="800000"/>
              <a:headEnd/>
              <a:tailEnd/>
            </a:ln>
            <a:scene3d>
              <a:camera prst="orthographicFront">
                <a:rot lat="0" lon="0" rev="5400000"/>
              </a:camera>
              <a:lightRig rig="threePt" dir="t"/>
            </a:scene3d>
          </p:spPr>
        </p:pic>
        <p:pic>
          <p:nvPicPr>
            <p:cNvPr id="16" name="Picture 32"/>
            <p:cNvPicPr>
              <a:picLocks noChangeAspect="1" noChangeArrowheads="1"/>
            </p:cNvPicPr>
            <p:nvPr/>
          </p:nvPicPr>
          <p:blipFill>
            <a:blip r:embed="rId3" cstate="print"/>
            <a:srcRect/>
            <a:stretch>
              <a:fillRect/>
            </a:stretch>
          </p:blipFill>
          <p:spPr bwMode="auto">
            <a:xfrm>
              <a:off x="6629400" y="2743200"/>
              <a:ext cx="304800" cy="180975"/>
            </a:xfrm>
            <a:prstGeom prst="rect">
              <a:avLst/>
            </a:prstGeom>
            <a:noFill/>
            <a:ln w="9525">
              <a:noFill/>
              <a:miter lim="800000"/>
              <a:headEnd/>
              <a:tailEnd/>
            </a:ln>
            <a:scene3d>
              <a:camera prst="orthographicFront">
                <a:rot lat="0" lon="0" rev="5400000"/>
              </a:camera>
              <a:lightRig rig="threePt" dir="t"/>
            </a:scene3d>
          </p:spPr>
        </p:pic>
        <p:pic>
          <p:nvPicPr>
            <p:cNvPr id="17" name="Picture 32"/>
            <p:cNvPicPr>
              <a:picLocks noChangeAspect="1" noChangeArrowheads="1"/>
            </p:cNvPicPr>
            <p:nvPr/>
          </p:nvPicPr>
          <p:blipFill>
            <a:blip r:embed="rId3" cstate="print"/>
            <a:srcRect/>
            <a:stretch>
              <a:fillRect/>
            </a:stretch>
          </p:blipFill>
          <p:spPr bwMode="auto">
            <a:xfrm>
              <a:off x="6629400" y="3048000"/>
              <a:ext cx="304800" cy="180975"/>
            </a:xfrm>
            <a:prstGeom prst="rect">
              <a:avLst/>
            </a:prstGeom>
            <a:noFill/>
            <a:ln w="9525">
              <a:noFill/>
              <a:miter lim="800000"/>
              <a:headEnd/>
              <a:tailEnd/>
            </a:ln>
            <a:scene3d>
              <a:camera prst="orthographicFront">
                <a:rot lat="0" lon="0" rev="5400000"/>
              </a:camera>
              <a:lightRig rig="threePt" dir="t"/>
            </a:scene3d>
          </p:spPr>
        </p:pic>
        <p:pic>
          <p:nvPicPr>
            <p:cNvPr id="18" name="Picture 32"/>
            <p:cNvPicPr>
              <a:picLocks noChangeAspect="1" noChangeArrowheads="1"/>
            </p:cNvPicPr>
            <p:nvPr/>
          </p:nvPicPr>
          <p:blipFill>
            <a:blip r:embed="rId3" cstate="print"/>
            <a:srcRect/>
            <a:stretch>
              <a:fillRect/>
            </a:stretch>
          </p:blipFill>
          <p:spPr bwMode="auto">
            <a:xfrm>
              <a:off x="6629400" y="3352800"/>
              <a:ext cx="304800" cy="180975"/>
            </a:xfrm>
            <a:prstGeom prst="rect">
              <a:avLst/>
            </a:prstGeom>
            <a:noFill/>
            <a:ln w="9525">
              <a:noFill/>
              <a:miter lim="800000"/>
              <a:headEnd/>
              <a:tailEnd/>
            </a:ln>
            <a:scene3d>
              <a:camera prst="orthographicFront">
                <a:rot lat="0" lon="0" rev="5400000"/>
              </a:camera>
              <a:lightRig rig="threePt" dir="t"/>
            </a:scene3d>
          </p:spPr>
        </p:pic>
        <p:pic>
          <p:nvPicPr>
            <p:cNvPr id="19" name="Picture 32"/>
            <p:cNvPicPr>
              <a:picLocks noChangeAspect="1" noChangeArrowheads="1"/>
            </p:cNvPicPr>
            <p:nvPr/>
          </p:nvPicPr>
          <p:blipFill>
            <a:blip r:embed="rId3" cstate="print"/>
            <a:srcRect/>
            <a:stretch>
              <a:fillRect/>
            </a:stretch>
          </p:blipFill>
          <p:spPr bwMode="auto">
            <a:xfrm>
              <a:off x="6629400" y="3657600"/>
              <a:ext cx="304800" cy="180975"/>
            </a:xfrm>
            <a:prstGeom prst="rect">
              <a:avLst/>
            </a:prstGeom>
            <a:noFill/>
            <a:ln w="9525">
              <a:noFill/>
              <a:miter lim="800000"/>
              <a:headEnd/>
              <a:tailEnd/>
            </a:ln>
            <a:scene3d>
              <a:camera prst="orthographicFront">
                <a:rot lat="0" lon="0" rev="5400000"/>
              </a:camera>
              <a:lightRig rig="threePt" dir="t"/>
            </a:scene3d>
          </p:spPr>
        </p:pic>
        <p:pic>
          <p:nvPicPr>
            <p:cNvPr id="20" name="Picture 32"/>
            <p:cNvPicPr>
              <a:picLocks noChangeAspect="1" noChangeArrowheads="1"/>
            </p:cNvPicPr>
            <p:nvPr/>
          </p:nvPicPr>
          <p:blipFill>
            <a:blip r:embed="rId3" cstate="print"/>
            <a:srcRect/>
            <a:stretch>
              <a:fillRect/>
            </a:stretch>
          </p:blipFill>
          <p:spPr bwMode="auto">
            <a:xfrm>
              <a:off x="6629400" y="3962400"/>
              <a:ext cx="304800" cy="180975"/>
            </a:xfrm>
            <a:prstGeom prst="rect">
              <a:avLst/>
            </a:prstGeom>
            <a:noFill/>
            <a:ln w="9525">
              <a:noFill/>
              <a:miter lim="800000"/>
              <a:headEnd/>
              <a:tailEnd/>
            </a:ln>
            <a:scene3d>
              <a:camera prst="orthographicFront">
                <a:rot lat="0" lon="0" rev="5400000"/>
              </a:camera>
              <a:lightRig rig="threePt" dir="t"/>
            </a:scene3d>
          </p:spPr>
        </p:pic>
        <p:pic>
          <p:nvPicPr>
            <p:cNvPr id="21" name="Picture 32"/>
            <p:cNvPicPr>
              <a:picLocks noChangeAspect="1" noChangeArrowheads="1"/>
            </p:cNvPicPr>
            <p:nvPr/>
          </p:nvPicPr>
          <p:blipFill>
            <a:blip r:embed="rId3" cstate="print"/>
            <a:srcRect/>
            <a:stretch>
              <a:fillRect/>
            </a:stretch>
          </p:blipFill>
          <p:spPr bwMode="auto">
            <a:xfrm>
              <a:off x="6629400" y="4267200"/>
              <a:ext cx="304800" cy="180975"/>
            </a:xfrm>
            <a:prstGeom prst="rect">
              <a:avLst/>
            </a:prstGeom>
            <a:noFill/>
            <a:ln w="9525">
              <a:noFill/>
              <a:miter lim="800000"/>
              <a:headEnd/>
              <a:tailEnd/>
            </a:ln>
            <a:scene3d>
              <a:camera prst="orthographicFront">
                <a:rot lat="0" lon="0" rev="5400000"/>
              </a:camera>
              <a:lightRig rig="threePt" dir="t"/>
            </a:scene3d>
          </p:spPr>
        </p:pic>
        <p:pic>
          <p:nvPicPr>
            <p:cNvPr id="22" name="Picture 32"/>
            <p:cNvPicPr>
              <a:picLocks noChangeAspect="1" noChangeArrowheads="1"/>
            </p:cNvPicPr>
            <p:nvPr/>
          </p:nvPicPr>
          <p:blipFill>
            <a:blip r:embed="rId3" cstate="print"/>
            <a:srcRect/>
            <a:stretch>
              <a:fillRect/>
            </a:stretch>
          </p:blipFill>
          <p:spPr bwMode="auto">
            <a:xfrm>
              <a:off x="6629400" y="4543425"/>
              <a:ext cx="304800" cy="180975"/>
            </a:xfrm>
            <a:prstGeom prst="rect">
              <a:avLst/>
            </a:prstGeom>
            <a:noFill/>
            <a:ln w="9525">
              <a:noFill/>
              <a:miter lim="800000"/>
              <a:headEnd/>
              <a:tailEnd/>
            </a:ln>
            <a:scene3d>
              <a:camera prst="orthographicFront">
                <a:rot lat="0" lon="0" rev="5400000"/>
              </a:camera>
              <a:lightRig rig="threePt" dir="t"/>
            </a:scene3d>
          </p:spPr>
        </p:pic>
        <p:pic>
          <p:nvPicPr>
            <p:cNvPr id="23" name="Picture 32"/>
            <p:cNvPicPr>
              <a:picLocks noChangeAspect="1" noChangeArrowheads="1"/>
            </p:cNvPicPr>
            <p:nvPr/>
          </p:nvPicPr>
          <p:blipFill>
            <a:blip r:embed="rId3" cstate="print"/>
            <a:srcRect/>
            <a:stretch>
              <a:fillRect/>
            </a:stretch>
          </p:blipFill>
          <p:spPr bwMode="auto">
            <a:xfrm>
              <a:off x="6629400" y="4848225"/>
              <a:ext cx="304800" cy="180975"/>
            </a:xfrm>
            <a:prstGeom prst="rect">
              <a:avLst/>
            </a:prstGeom>
            <a:noFill/>
            <a:ln w="9525">
              <a:noFill/>
              <a:miter lim="800000"/>
              <a:headEnd/>
              <a:tailEnd/>
            </a:ln>
            <a:scene3d>
              <a:camera prst="orthographicFront">
                <a:rot lat="0" lon="0" rev="5400000"/>
              </a:camera>
              <a:lightRig rig="threePt" dir="t"/>
            </a:scene3d>
          </p:spPr>
        </p:pic>
        <p:pic>
          <p:nvPicPr>
            <p:cNvPr id="24" name="Picture 32"/>
            <p:cNvPicPr>
              <a:picLocks noChangeAspect="1" noChangeArrowheads="1"/>
            </p:cNvPicPr>
            <p:nvPr/>
          </p:nvPicPr>
          <p:blipFill>
            <a:blip r:embed="rId3" cstate="print"/>
            <a:srcRect/>
            <a:stretch>
              <a:fillRect/>
            </a:stretch>
          </p:blipFill>
          <p:spPr bwMode="auto">
            <a:xfrm>
              <a:off x="6629400" y="5153025"/>
              <a:ext cx="304800" cy="180975"/>
            </a:xfrm>
            <a:prstGeom prst="rect">
              <a:avLst/>
            </a:prstGeom>
            <a:noFill/>
            <a:ln w="9525">
              <a:noFill/>
              <a:miter lim="800000"/>
              <a:headEnd/>
              <a:tailEnd/>
            </a:ln>
            <a:scene3d>
              <a:camera prst="orthographicFront">
                <a:rot lat="0" lon="0" rev="5400000"/>
              </a:camera>
              <a:lightRig rig="threePt" dir="t"/>
            </a:scene3d>
          </p:spPr>
        </p:pic>
        <p:pic>
          <p:nvPicPr>
            <p:cNvPr id="25" name="Picture 32"/>
            <p:cNvPicPr>
              <a:picLocks noChangeAspect="1" noChangeArrowheads="1"/>
            </p:cNvPicPr>
            <p:nvPr/>
          </p:nvPicPr>
          <p:blipFill>
            <a:blip r:embed="rId3" cstate="print"/>
            <a:srcRect/>
            <a:stretch>
              <a:fillRect/>
            </a:stretch>
          </p:blipFill>
          <p:spPr bwMode="auto">
            <a:xfrm>
              <a:off x="6629400" y="5457825"/>
              <a:ext cx="304800" cy="180975"/>
            </a:xfrm>
            <a:prstGeom prst="rect">
              <a:avLst/>
            </a:prstGeom>
            <a:noFill/>
            <a:ln w="9525">
              <a:noFill/>
              <a:miter lim="800000"/>
              <a:headEnd/>
              <a:tailEnd/>
            </a:ln>
            <a:scene3d>
              <a:camera prst="orthographicFront">
                <a:rot lat="0" lon="0" rev="5400000"/>
              </a:camera>
              <a:lightRig rig="threePt" dir="t"/>
            </a:scene3d>
          </p:spPr>
        </p:pic>
        <p:pic>
          <p:nvPicPr>
            <p:cNvPr id="26" name="Picture 32"/>
            <p:cNvPicPr>
              <a:picLocks noChangeAspect="1" noChangeArrowheads="1"/>
            </p:cNvPicPr>
            <p:nvPr/>
          </p:nvPicPr>
          <p:blipFill>
            <a:blip r:embed="rId3" cstate="print"/>
            <a:srcRect/>
            <a:stretch>
              <a:fillRect/>
            </a:stretch>
          </p:blipFill>
          <p:spPr bwMode="auto">
            <a:xfrm>
              <a:off x="6629400" y="5762625"/>
              <a:ext cx="304800" cy="180975"/>
            </a:xfrm>
            <a:prstGeom prst="rect">
              <a:avLst/>
            </a:prstGeom>
            <a:noFill/>
            <a:ln w="9525">
              <a:noFill/>
              <a:miter lim="800000"/>
              <a:headEnd/>
              <a:tailEnd/>
            </a:ln>
            <a:scene3d>
              <a:camera prst="orthographicFront">
                <a:rot lat="0" lon="0" rev="5400000"/>
              </a:camera>
              <a:lightRig rig="threePt" dir="t"/>
            </a:scene3d>
          </p:spPr>
        </p:pic>
        <p:pic>
          <p:nvPicPr>
            <p:cNvPr id="27" name="Picture 32"/>
            <p:cNvPicPr>
              <a:picLocks noChangeAspect="1" noChangeArrowheads="1"/>
            </p:cNvPicPr>
            <p:nvPr/>
          </p:nvPicPr>
          <p:blipFill>
            <a:blip r:embed="rId3" cstate="print"/>
            <a:srcRect/>
            <a:stretch>
              <a:fillRect/>
            </a:stretch>
          </p:blipFill>
          <p:spPr bwMode="auto">
            <a:xfrm>
              <a:off x="6629400" y="6067425"/>
              <a:ext cx="304800" cy="180975"/>
            </a:xfrm>
            <a:prstGeom prst="rect">
              <a:avLst/>
            </a:prstGeom>
            <a:noFill/>
            <a:ln w="9525">
              <a:noFill/>
              <a:miter lim="800000"/>
              <a:headEnd/>
              <a:tailEnd/>
            </a:ln>
            <a:scene3d>
              <a:camera prst="orthographicFront">
                <a:rot lat="0" lon="0" rev="5400000"/>
              </a:camera>
              <a:lightRig rig="threePt" dir="t"/>
            </a:scene3d>
          </p:spPr>
        </p:pic>
        <p:pic>
          <p:nvPicPr>
            <p:cNvPr id="28" name="Picture 32"/>
            <p:cNvPicPr>
              <a:picLocks noChangeAspect="1" noChangeArrowheads="1"/>
            </p:cNvPicPr>
            <p:nvPr/>
          </p:nvPicPr>
          <p:blipFill>
            <a:blip r:embed="rId3" cstate="print"/>
            <a:srcRect/>
            <a:stretch>
              <a:fillRect/>
            </a:stretch>
          </p:blipFill>
          <p:spPr bwMode="auto">
            <a:xfrm>
              <a:off x="6629400" y="6372225"/>
              <a:ext cx="304800" cy="180975"/>
            </a:xfrm>
            <a:prstGeom prst="rect">
              <a:avLst/>
            </a:prstGeom>
            <a:noFill/>
            <a:ln w="9525">
              <a:noFill/>
              <a:miter lim="800000"/>
              <a:headEnd/>
              <a:tailEnd/>
            </a:ln>
            <a:scene3d>
              <a:camera prst="orthographicFront">
                <a:rot lat="0" lon="0" rev="5400000"/>
              </a:camera>
              <a:lightRig rig="threePt" dir="t"/>
            </a:scene3d>
          </p:spPr>
        </p:pic>
        <p:pic>
          <p:nvPicPr>
            <p:cNvPr id="29" name="Picture 32"/>
            <p:cNvPicPr>
              <a:picLocks noChangeAspect="1" noChangeArrowheads="1"/>
            </p:cNvPicPr>
            <p:nvPr/>
          </p:nvPicPr>
          <p:blipFill>
            <a:blip r:embed="rId3" cstate="print"/>
            <a:srcRect/>
            <a:stretch>
              <a:fillRect/>
            </a:stretch>
          </p:blipFill>
          <p:spPr bwMode="auto">
            <a:xfrm>
              <a:off x="6629400" y="6629400"/>
              <a:ext cx="304800" cy="180975"/>
            </a:xfrm>
            <a:prstGeom prst="rect">
              <a:avLst/>
            </a:prstGeom>
            <a:noFill/>
            <a:ln w="9525">
              <a:noFill/>
              <a:miter lim="800000"/>
              <a:headEnd/>
              <a:tailEnd/>
            </a:ln>
            <a:scene3d>
              <a:camera prst="orthographicFront">
                <a:rot lat="0" lon="0" rev="5400000"/>
              </a:camera>
              <a:lightRig rig="threePt" dir="t"/>
            </a:scene3d>
          </p:spPr>
        </p:pic>
      </p:grpSp>
      <p:sp>
        <p:nvSpPr>
          <p:cNvPr id="2" name="Vertical Title 1"/>
          <p:cNvSpPr>
            <a:spLocks noGrp="1"/>
          </p:cNvSpPr>
          <p:nvPr>
            <p:ph type="title" orient="vert"/>
          </p:nvPr>
        </p:nvSpPr>
        <p:spPr>
          <a:xfrm>
            <a:off x="5429250" y="2133600"/>
            <a:ext cx="1428750" cy="6502400"/>
          </a:xfrm>
          <a:prstGeom prst="rect">
            <a:avLst/>
          </a:prstGeo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0" y="609600"/>
            <a:ext cx="5200650" cy="7721600"/>
          </a:xfrm>
        </p:spPr>
        <p:txBody>
          <a:bodyPr vert="eaVert"/>
          <a:lstStyle>
            <a:lvl2pPr>
              <a:defRPr/>
            </a:lvl2pPr>
            <a:lvl3pPr>
              <a:defRPr/>
            </a:lvl3pPr>
            <a:lvl4pPr>
              <a:defRPr/>
            </a:lvl4pPr>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0" name="Date Placeholder 62"/>
          <p:cNvSpPr>
            <a:spLocks noGrp="1"/>
          </p:cNvSpPr>
          <p:nvPr>
            <p:ph type="dt" sz="half" idx="10"/>
          </p:nvPr>
        </p:nvSpPr>
        <p:spPr/>
        <p:txBody>
          <a:bodyPr/>
          <a:lstStyle>
            <a:lvl1pPr>
              <a:defRPr/>
            </a:lvl1pPr>
          </a:lstStyle>
          <a:p>
            <a:pPr>
              <a:defRPr/>
            </a:pPr>
            <a:fld id="{E253DE7B-745C-42BE-BC43-20FB2A747D52}" type="datetime1">
              <a:rPr lang="en-US"/>
              <a:pPr>
                <a:defRPr/>
              </a:pPr>
              <a:t>1/14/2013</a:t>
            </a:fld>
            <a:endParaRPr lang="en-US" dirty="0"/>
          </a:p>
        </p:txBody>
      </p:sp>
      <p:sp>
        <p:nvSpPr>
          <p:cNvPr id="31" name="Slide Number Placeholder 63"/>
          <p:cNvSpPr>
            <a:spLocks noGrp="1"/>
          </p:cNvSpPr>
          <p:nvPr>
            <p:ph type="sldNum" sz="quarter" idx="11"/>
          </p:nvPr>
        </p:nvSpPr>
        <p:spPr/>
        <p:txBody>
          <a:bodyPr/>
          <a:lstStyle>
            <a:lvl1pPr>
              <a:defRPr/>
            </a:lvl1pPr>
          </a:lstStyle>
          <a:p>
            <a:pPr>
              <a:defRPr/>
            </a:pPr>
            <a:fld id="{5B00CDE4-46D5-40E2-8287-C94D0F6386C6}" type="slidenum">
              <a:rPr lang="en-US"/>
              <a:pPr>
                <a:defRPr/>
              </a:pPr>
              <a:t>‹#›</a:t>
            </a:fld>
            <a:endParaRPr lang="en-US" dirty="0"/>
          </a:p>
        </p:txBody>
      </p:sp>
      <p:sp>
        <p:nvSpPr>
          <p:cNvPr id="32" name="Footer Placeholder 64"/>
          <p:cNvSpPr>
            <a:spLocks noGrp="1"/>
          </p:cNvSpPr>
          <p:nvPr>
            <p:ph type="ftr" sz="quarter" idx="12"/>
          </p:nvPr>
        </p:nvSpPr>
        <p:spPr/>
        <p:txBody>
          <a:bodyPr/>
          <a:lstStyle>
            <a:lvl1pPr>
              <a:defRPr/>
            </a:lvl1pPr>
          </a:lstStyle>
          <a:p>
            <a:pPr>
              <a:defRPr/>
            </a:pPr>
            <a:r>
              <a:rPr lang="en-US" dirty="0"/>
              <a:t>Northwest Portland Area Indian Health Board</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NPAIHB Layout">
    <p:spTree>
      <p:nvGrpSpPr>
        <p:cNvPr id="1" name=""/>
        <p:cNvGrpSpPr/>
        <p:nvPr/>
      </p:nvGrpSpPr>
      <p:grpSpPr>
        <a:xfrm>
          <a:off x="0" y="0"/>
          <a:ext cx="0" cy="0"/>
          <a:chOff x="0" y="0"/>
          <a:chExt cx="0" cy="0"/>
        </a:xfrm>
      </p:grpSpPr>
      <p:pic>
        <p:nvPicPr>
          <p:cNvPr id="4" name="Picture 5" descr="NPAIHBLogo-NoText-B&amp;w"/>
          <p:cNvPicPr>
            <a:picLocks noChangeAspect="1" noChangeArrowheads="1"/>
          </p:cNvPicPr>
          <p:nvPr userDrawn="1"/>
        </p:nvPicPr>
        <p:blipFill>
          <a:blip r:embed="rId2" cstate="print">
            <a:clrChange>
              <a:clrFrom>
                <a:srgbClr val="FFFFFF"/>
              </a:clrFrom>
              <a:clrTo>
                <a:srgbClr val="FFFFFF">
                  <a:alpha val="0"/>
                </a:srgbClr>
              </a:clrTo>
            </a:clrChange>
          </a:blip>
          <a:srcRect/>
          <a:stretch>
            <a:fillRect/>
          </a:stretch>
        </p:blipFill>
        <p:spPr bwMode="auto">
          <a:xfrm>
            <a:off x="5943600" y="7823201"/>
            <a:ext cx="800100" cy="1149351"/>
          </a:xfrm>
          <a:prstGeom prst="rect">
            <a:avLst/>
          </a:prstGeom>
          <a:noFill/>
          <a:ln w="9525">
            <a:noFill/>
            <a:miter lim="800000"/>
            <a:headEnd/>
            <a:tailEnd/>
          </a:ln>
        </p:spPr>
      </p:pic>
      <p:sp>
        <p:nvSpPr>
          <p:cNvPr id="11" name="Rectangle 7"/>
          <p:cNvSpPr>
            <a:spLocks noGrp="1" noChangeArrowheads="1"/>
          </p:cNvSpPr>
          <p:nvPr>
            <p:ph type="body" idx="1"/>
          </p:nvPr>
        </p:nvSpPr>
        <p:spPr>
          <a:xfrm>
            <a:off x="371475" y="2272909"/>
            <a:ext cx="6115050" cy="6311769"/>
          </a:xfrm>
          <a:noFill/>
          <a:ln/>
        </p:spPr>
        <p:txBody>
          <a:bodyPr/>
          <a:lstStyle>
            <a:lvl1pPr>
              <a:defRPr/>
            </a:lvl1pPr>
            <a:lvl2pPr>
              <a:buNone/>
              <a:defRPr/>
            </a:lvl2pPr>
          </a:lstStyle>
          <a:p>
            <a:pPr lvl="0"/>
            <a:r>
              <a:rPr lang="en-US" dirty="0" smtClean="0"/>
              <a:t>Click to edit Master text styles</a:t>
            </a:r>
          </a:p>
        </p:txBody>
      </p:sp>
      <p:sp>
        <p:nvSpPr>
          <p:cNvPr id="2" name="Title 1"/>
          <p:cNvSpPr>
            <a:spLocks noGrp="1"/>
          </p:cNvSpPr>
          <p:nvPr>
            <p:ph type="title"/>
          </p:nvPr>
        </p:nvSpPr>
        <p:spPr>
          <a:xfrm>
            <a:off x="342900" y="406400"/>
            <a:ext cx="6172200" cy="1524000"/>
          </a:xfrm>
          <a:noFill/>
          <a:ln w="9525">
            <a:noFill/>
            <a:miter lim="800000"/>
            <a:headEnd/>
            <a:tailEnd/>
          </a:ln>
        </p:spPr>
        <p:txBody>
          <a:bodyPr anchor="t"/>
          <a:lstStyle>
            <a:lvl1pPr algn="ctr" rtl="0" eaLnBrk="0" fontAlgn="base" hangingPunct="0">
              <a:spcBef>
                <a:spcPct val="20000"/>
              </a:spcBef>
              <a:spcAft>
                <a:spcPct val="0"/>
              </a:spcAft>
              <a:defRPr lang="en-US" sz="6000" b="1" dirty="0" smtClean="0">
                <a:solidFill>
                  <a:schemeClr val="bg1"/>
                </a:solidFill>
                <a:latin typeface="Papyrus" pitchFamily="66" charset="0"/>
                <a:ea typeface="+mn-ea"/>
                <a:cs typeface="+mn-cs"/>
              </a:defRPr>
            </a:lvl1pPr>
          </a:lstStyle>
          <a:p>
            <a:r>
              <a:rPr lang="en-US" dirty="0" smtClean="0"/>
              <a:t>Click to edit Master title style</a:t>
            </a:r>
            <a:endParaRPr lang="en-US" dirty="0"/>
          </a:p>
        </p:txBody>
      </p:sp>
      <p:sp>
        <p:nvSpPr>
          <p:cNvPr id="5" name="Date Placeholder 2"/>
          <p:cNvSpPr>
            <a:spLocks noGrp="1"/>
          </p:cNvSpPr>
          <p:nvPr>
            <p:ph type="dt" sz="half" idx="10"/>
          </p:nvPr>
        </p:nvSpPr>
        <p:spPr/>
        <p:txBody>
          <a:bodyPr/>
          <a:lstStyle>
            <a:lvl1pPr>
              <a:defRPr dirty="0"/>
            </a:lvl1pPr>
          </a:lstStyle>
          <a:p>
            <a:pPr>
              <a:defRPr/>
            </a:pPr>
            <a:r>
              <a:rPr lang="en-US" dirty="0"/>
              <a:t>6/10/08</a:t>
            </a:r>
          </a:p>
        </p:txBody>
      </p:sp>
      <p:sp>
        <p:nvSpPr>
          <p:cNvPr id="6" name="Footer Placeholder 3"/>
          <p:cNvSpPr>
            <a:spLocks noGrp="1"/>
          </p:cNvSpPr>
          <p:nvPr>
            <p:ph type="ftr" sz="quarter" idx="11"/>
          </p:nvPr>
        </p:nvSpPr>
        <p:spPr/>
        <p:txBody>
          <a:bodyPr/>
          <a:lstStyle>
            <a:lvl1pPr>
              <a:defRPr dirty="0"/>
            </a:lvl1pPr>
          </a:lstStyle>
          <a:p>
            <a:pPr>
              <a:defRPr/>
            </a:pPr>
            <a:r>
              <a:rPr lang="en-US" dirty="0"/>
              <a:t>NPAIHB - CSTE 2008</a:t>
            </a:r>
          </a:p>
        </p:txBody>
      </p:sp>
      <p:sp>
        <p:nvSpPr>
          <p:cNvPr id="7" name="Slide Number Placeholder 4"/>
          <p:cNvSpPr>
            <a:spLocks noGrp="1"/>
          </p:cNvSpPr>
          <p:nvPr>
            <p:ph type="sldNum" sz="quarter" idx="12"/>
          </p:nvPr>
        </p:nvSpPr>
        <p:spPr/>
        <p:txBody>
          <a:bodyPr/>
          <a:lstStyle>
            <a:lvl1pPr>
              <a:defRPr/>
            </a:lvl1pPr>
          </a:lstStyle>
          <a:p>
            <a:pPr>
              <a:defRPr/>
            </a:pPr>
            <a:fld id="{58307025-AA6F-441B-B69E-A8C8B558FF38}"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2pPr marL="741363" indent="-284163">
              <a:buClr>
                <a:srgbClr val="008080"/>
              </a:buClr>
              <a:buSzPct val="105000"/>
              <a:buFont typeface="Wingdings" pitchFamily="2" charset="2"/>
              <a:buChar char="§"/>
              <a:defRPr lang="en-US" sz="3400" b="0" dirty="0" smtClean="0">
                <a:solidFill>
                  <a:schemeClr val="tx1"/>
                </a:solidFill>
                <a:latin typeface="Trebuchet MS" pitchFamily="34" charset="0"/>
              </a:defRPr>
            </a:lvl2pPr>
            <a:lvl3pPr marL="1262063" indent="-347663">
              <a:buClr>
                <a:srgbClr val="B40000"/>
              </a:buClr>
              <a:buSzPct val="100000"/>
              <a:buFont typeface="Arial" pitchFamily="34" charset="0"/>
              <a:buChar char="•"/>
              <a:defRPr sz="2800" b="0">
                <a:solidFill>
                  <a:schemeClr val="tx1"/>
                </a:solidFill>
              </a:defRPr>
            </a:lvl3pPr>
            <a:lvl4pPr marL="1719263" indent="-347663">
              <a:buFont typeface="Trebuchet MS" pitchFamily="34" charset="0"/>
              <a:buChar char="—"/>
              <a:defRPr sz="2800">
                <a:solidFill>
                  <a:schemeClr val="tx1"/>
                </a:solidFill>
              </a:defRPr>
            </a:lvl4pPr>
            <a:lvl5pPr marL="2176463" indent="-347663">
              <a:buFont typeface="Trebuchet MS" pitchFamily="34" charset="0"/>
              <a:buChar char="—"/>
              <a:defRPr sz="24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8" name="Rectangle 5"/>
          <p:cNvSpPr>
            <a:spLocks noGrp="1" noChangeArrowheads="1"/>
          </p:cNvSpPr>
          <p:nvPr>
            <p:ph type="ftr" sz="quarter" idx="10"/>
          </p:nvPr>
        </p:nvSpPr>
        <p:spPr/>
        <p:txBody>
          <a:bodyPr/>
          <a:lstStyle>
            <a:lvl1pPr>
              <a:defRPr/>
            </a:lvl1pPr>
          </a:lstStyle>
          <a:p>
            <a:pPr>
              <a:defRPr/>
            </a:pPr>
            <a:r>
              <a:rPr lang="en-US" dirty="0"/>
              <a:t>Northwest Portland Area Indian Health Board</a:t>
            </a:r>
          </a:p>
        </p:txBody>
      </p:sp>
      <p:sp>
        <p:nvSpPr>
          <p:cNvPr id="39" name="Rectangle 4"/>
          <p:cNvSpPr>
            <a:spLocks noGrp="1" noChangeArrowheads="1"/>
          </p:cNvSpPr>
          <p:nvPr>
            <p:ph type="dt" sz="half" idx="11"/>
          </p:nvPr>
        </p:nvSpPr>
        <p:spPr/>
        <p:txBody>
          <a:bodyPr/>
          <a:lstStyle>
            <a:lvl1pPr>
              <a:defRPr/>
            </a:lvl1pPr>
          </a:lstStyle>
          <a:p>
            <a:pPr>
              <a:defRPr/>
            </a:pPr>
            <a:fld id="{06CAB8FA-0CA9-447D-9F83-4F017373320A}" type="datetime1">
              <a:rPr lang="en-US"/>
              <a:pPr>
                <a:defRPr/>
              </a:pPr>
              <a:t>1/14/2013</a:t>
            </a:fld>
            <a:endParaRPr lang="en-US" dirty="0"/>
          </a:p>
        </p:txBody>
      </p:sp>
      <p:sp>
        <p:nvSpPr>
          <p:cNvPr id="40" name="Rectangle 39"/>
          <p:cNvSpPr>
            <a:spLocks noGrp="1" noChangeArrowheads="1"/>
          </p:cNvSpPr>
          <p:nvPr>
            <p:ph type="sldNum" sz="quarter" idx="12"/>
          </p:nvPr>
        </p:nvSpPr>
        <p:spPr/>
        <p:txBody>
          <a:bodyPr/>
          <a:lstStyle>
            <a:lvl1pPr>
              <a:defRPr/>
            </a:lvl1pPr>
          </a:lstStyle>
          <a:p>
            <a:pPr>
              <a:defRPr/>
            </a:pPr>
            <a:fld id="{25309953-E140-4B1E-8A10-F48E1039D203}" type="slidenum">
              <a:rPr lang="en-US"/>
              <a:pPr>
                <a:defRPr/>
              </a:pPr>
              <a:t>‹#›</a:t>
            </a:fld>
            <a:endParaRPr lang="en-US" dirty="0"/>
          </a:p>
        </p:txBody>
      </p:sp>
      <p:grpSp>
        <p:nvGrpSpPr>
          <p:cNvPr id="41" name="Group 40"/>
          <p:cNvGrpSpPr/>
          <p:nvPr userDrawn="1"/>
        </p:nvGrpSpPr>
        <p:grpSpPr>
          <a:xfrm>
            <a:off x="-228600" y="-457200"/>
            <a:ext cx="7315200" cy="1981200"/>
            <a:chOff x="-228600" y="-533400"/>
            <a:chExt cx="7315200" cy="1981200"/>
          </a:xfrm>
        </p:grpSpPr>
        <p:sp>
          <p:nvSpPr>
            <p:cNvPr id="42" name="Rectangle 7"/>
            <p:cNvSpPr>
              <a:spLocks noChangeArrowheads="1"/>
            </p:cNvSpPr>
            <p:nvPr/>
          </p:nvSpPr>
          <p:spPr bwMode="auto">
            <a:xfrm>
              <a:off x="-228600" y="-533400"/>
              <a:ext cx="7315200" cy="1981200"/>
            </a:xfrm>
            <a:prstGeom prst="rect">
              <a:avLst/>
            </a:prstGeom>
            <a:solidFill>
              <a:schemeClr val="bg1">
                <a:lumMod val="95000"/>
              </a:schemeClr>
            </a:solidFill>
            <a:ln w="9525">
              <a:noFill/>
              <a:miter lim="800000"/>
              <a:headEnd/>
              <a:tailEnd/>
            </a:ln>
            <a:effectLst/>
          </p:spPr>
          <p:txBody>
            <a:bodyPr wrap="none" anchor="ctr"/>
            <a:lstStyle/>
            <a:p>
              <a:pPr fontAlgn="base">
                <a:spcBef>
                  <a:spcPct val="0"/>
                </a:spcBef>
                <a:spcAft>
                  <a:spcPct val="0"/>
                </a:spcAft>
                <a:defRPr/>
              </a:pPr>
              <a:endParaRPr lang="en-US" sz="2400" dirty="0">
                <a:solidFill>
                  <a:prstClr val="black"/>
                </a:solidFill>
                <a:latin typeface="Times New Roman" pitchFamily="18" charset="0"/>
              </a:endParaRPr>
            </a:p>
          </p:txBody>
        </p:sp>
        <p:sp>
          <p:nvSpPr>
            <p:cNvPr id="43" name="Flowchart: Extract 40"/>
            <p:cNvSpPr/>
            <p:nvPr userDrawn="1"/>
          </p:nvSpPr>
          <p:spPr>
            <a:xfrm rot="5400000" flipH="1" flipV="1">
              <a:off x="1418438" y="-431265"/>
              <a:ext cx="326598" cy="2974330"/>
            </a:xfrm>
            <a:custGeom>
              <a:avLst/>
              <a:gdLst>
                <a:gd name="connsiteX0" fmla="*/ 0 w 10000"/>
                <a:gd name="connsiteY0" fmla="*/ 10000 h 10000"/>
                <a:gd name="connsiteX1" fmla="*/ 5000 w 10000"/>
                <a:gd name="connsiteY1" fmla="*/ 0 h 10000"/>
                <a:gd name="connsiteX2" fmla="*/ 10000 w 10000"/>
                <a:gd name="connsiteY2" fmla="*/ 10000 h 10000"/>
                <a:gd name="connsiteX3" fmla="*/ 0 w 10000"/>
                <a:gd name="connsiteY3" fmla="*/ 10000 h 10000"/>
                <a:gd name="connsiteX0" fmla="*/ 0 w 23333"/>
                <a:gd name="connsiteY0" fmla="*/ 10000 h 10373"/>
                <a:gd name="connsiteX1" fmla="*/ 5000 w 23333"/>
                <a:gd name="connsiteY1" fmla="*/ 0 h 10373"/>
                <a:gd name="connsiteX2" fmla="*/ 23333 w 23333"/>
                <a:gd name="connsiteY2" fmla="*/ 10373 h 10373"/>
                <a:gd name="connsiteX3" fmla="*/ 0 w 23333"/>
                <a:gd name="connsiteY3" fmla="*/ 10000 h 10373"/>
                <a:gd name="connsiteX0" fmla="*/ 0 w 23333"/>
                <a:gd name="connsiteY0" fmla="*/ 10000 h 10373"/>
                <a:gd name="connsiteX1" fmla="*/ 5000 w 23333"/>
                <a:gd name="connsiteY1" fmla="*/ 0 h 10373"/>
                <a:gd name="connsiteX2" fmla="*/ 23333 w 23333"/>
                <a:gd name="connsiteY2" fmla="*/ 10373 h 10373"/>
                <a:gd name="connsiteX3" fmla="*/ 0 w 23333"/>
                <a:gd name="connsiteY3" fmla="*/ 10000 h 10373"/>
                <a:gd name="connsiteX0" fmla="*/ 0 w 30689"/>
                <a:gd name="connsiteY0" fmla="*/ 10186 h 10373"/>
                <a:gd name="connsiteX1" fmla="*/ 12356 w 30689"/>
                <a:gd name="connsiteY1" fmla="*/ 0 h 10373"/>
                <a:gd name="connsiteX2" fmla="*/ 30689 w 30689"/>
                <a:gd name="connsiteY2" fmla="*/ 10373 h 10373"/>
                <a:gd name="connsiteX3" fmla="*/ 0 w 30689"/>
                <a:gd name="connsiteY3" fmla="*/ 10186 h 10373"/>
                <a:gd name="connsiteX0" fmla="*/ 0 w 30689"/>
                <a:gd name="connsiteY0" fmla="*/ 10186 h 10373"/>
                <a:gd name="connsiteX1" fmla="*/ 12356 w 30689"/>
                <a:gd name="connsiteY1" fmla="*/ 0 h 10373"/>
                <a:gd name="connsiteX2" fmla="*/ 30689 w 30689"/>
                <a:gd name="connsiteY2" fmla="*/ 10373 h 10373"/>
                <a:gd name="connsiteX3" fmla="*/ 0 w 30689"/>
                <a:gd name="connsiteY3" fmla="*/ 10186 h 10373"/>
                <a:gd name="connsiteX0" fmla="*/ 0 w 32207"/>
                <a:gd name="connsiteY0" fmla="*/ 10302 h 10373"/>
                <a:gd name="connsiteX1" fmla="*/ 13874 w 32207"/>
                <a:gd name="connsiteY1" fmla="*/ 0 h 10373"/>
                <a:gd name="connsiteX2" fmla="*/ 32207 w 32207"/>
                <a:gd name="connsiteY2" fmla="*/ 10373 h 10373"/>
                <a:gd name="connsiteX3" fmla="*/ 0 w 32207"/>
                <a:gd name="connsiteY3" fmla="*/ 10302 h 10373"/>
                <a:gd name="connsiteX0" fmla="*/ 0 w 29171"/>
                <a:gd name="connsiteY0" fmla="*/ 10341 h 10373"/>
                <a:gd name="connsiteX1" fmla="*/ 10838 w 29171"/>
                <a:gd name="connsiteY1" fmla="*/ 0 h 10373"/>
                <a:gd name="connsiteX2" fmla="*/ 29171 w 29171"/>
                <a:gd name="connsiteY2" fmla="*/ 10373 h 10373"/>
                <a:gd name="connsiteX3" fmla="*/ 0 w 29171"/>
                <a:gd name="connsiteY3" fmla="*/ 10341 h 10373"/>
                <a:gd name="connsiteX0" fmla="*/ 0 w 31448"/>
                <a:gd name="connsiteY0" fmla="*/ 10341 h 10373"/>
                <a:gd name="connsiteX1" fmla="*/ 13115 w 31448"/>
                <a:gd name="connsiteY1" fmla="*/ 0 h 10373"/>
                <a:gd name="connsiteX2" fmla="*/ 31448 w 31448"/>
                <a:gd name="connsiteY2" fmla="*/ 10373 h 10373"/>
                <a:gd name="connsiteX3" fmla="*/ 0 w 31448"/>
                <a:gd name="connsiteY3" fmla="*/ 10341 h 10373"/>
                <a:gd name="connsiteX0" fmla="*/ 0 w 29171"/>
                <a:gd name="connsiteY0" fmla="*/ 10380 h 10380"/>
                <a:gd name="connsiteX1" fmla="*/ 10838 w 29171"/>
                <a:gd name="connsiteY1" fmla="*/ 0 h 10380"/>
                <a:gd name="connsiteX2" fmla="*/ 29171 w 29171"/>
                <a:gd name="connsiteY2" fmla="*/ 10373 h 10380"/>
                <a:gd name="connsiteX3" fmla="*/ 0 w 29171"/>
                <a:gd name="connsiteY3" fmla="*/ 10380 h 10380"/>
                <a:gd name="connsiteX0" fmla="*/ 0 w 26894"/>
                <a:gd name="connsiteY0" fmla="*/ 10419 h 10419"/>
                <a:gd name="connsiteX1" fmla="*/ 8561 w 26894"/>
                <a:gd name="connsiteY1" fmla="*/ 0 h 10419"/>
                <a:gd name="connsiteX2" fmla="*/ 26894 w 26894"/>
                <a:gd name="connsiteY2" fmla="*/ 10373 h 10419"/>
                <a:gd name="connsiteX3" fmla="*/ 0 w 26894"/>
                <a:gd name="connsiteY3" fmla="*/ 10419 h 10419"/>
                <a:gd name="connsiteX0" fmla="*/ 0 w 30710"/>
                <a:gd name="connsiteY0" fmla="*/ 10419 h 10914"/>
                <a:gd name="connsiteX1" fmla="*/ 8561 w 30710"/>
                <a:gd name="connsiteY1" fmla="*/ 0 h 10914"/>
                <a:gd name="connsiteX2" fmla="*/ 30710 w 30710"/>
                <a:gd name="connsiteY2" fmla="*/ 10914 h 10914"/>
                <a:gd name="connsiteX3" fmla="*/ 0 w 30710"/>
                <a:gd name="connsiteY3" fmla="*/ 10419 h 10914"/>
                <a:gd name="connsiteX0" fmla="*/ 0 w 30710"/>
                <a:gd name="connsiteY0" fmla="*/ 10419 h 10914"/>
                <a:gd name="connsiteX1" fmla="*/ 8561 w 30710"/>
                <a:gd name="connsiteY1" fmla="*/ 0 h 10914"/>
                <a:gd name="connsiteX2" fmla="*/ 30710 w 30710"/>
                <a:gd name="connsiteY2" fmla="*/ 10914 h 10914"/>
                <a:gd name="connsiteX3" fmla="*/ 0 w 30710"/>
                <a:gd name="connsiteY3" fmla="*/ 10419 h 10914"/>
                <a:gd name="connsiteX0" fmla="*/ 0 w 31664"/>
                <a:gd name="connsiteY0" fmla="*/ 10806 h 10914"/>
                <a:gd name="connsiteX1" fmla="*/ 9515 w 31664"/>
                <a:gd name="connsiteY1" fmla="*/ 0 h 10914"/>
                <a:gd name="connsiteX2" fmla="*/ 31664 w 31664"/>
                <a:gd name="connsiteY2" fmla="*/ 10914 h 10914"/>
                <a:gd name="connsiteX3" fmla="*/ 0 w 31664"/>
                <a:gd name="connsiteY3" fmla="*/ 10806 h 10914"/>
                <a:gd name="connsiteX0" fmla="*/ 0 w 31664"/>
                <a:gd name="connsiteY0" fmla="*/ 10806 h 10914"/>
                <a:gd name="connsiteX1" fmla="*/ 9515 w 31664"/>
                <a:gd name="connsiteY1" fmla="*/ 0 h 10914"/>
                <a:gd name="connsiteX2" fmla="*/ 31664 w 31664"/>
                <a:gd name="connsiteY2" fmla="*/ 10914 h 10914"/>
                <a:gd name="connsiteX3" fmla="*/ 0 w 31664"/>
                <a:gd name="connsiteY3" fmla="*/ 10806 h 10914"/>
                <a:gd name="connsiteX0" fmla="*/ 0 w 31664"/>
                <a:gd name="connsiteY0" fmla="*/ 10806 h 10914"/>
                <a:gd name="connsiteX1" fmla="*/ 9515 w 31664"/>
                <a:gd name="connsiteY1" fmla="*/ 0 h 10914"/>
                <a:gd name="connsiteX2" fmla="*/ 31664 w 31664"/>
                <a:gd name="connsiteY2" fmla="*/ 10914 h 10914"/>
                <a:gd name="connsiteX3" fmla="*/ 0 w 31664"/>
                <a:gd name="connsiteY3" fmla="*/ 10806 h 10914"/>
                <a:gd name="connsiteX0" fmla="*/ 0 w 31664"/>
                <a:gd name="connsiteY0" fmla="*/ 10806 h 10914"/>
                <a:gd name="connsiteX1" fmla="*/ 9515 w 31664"/>
                <a:gd name="connsiteY1" fmla="*/ 0 h 10914"/>
                <a:gd name="connsiteX2" fmla="*/ 31664 w 31664"/>
                <a:gd name="connsiteY2" fmla="*/ 10914 h 10914"/>
                <a:gd name="connsiteX3" fmla="*/ 0 w 31664"/>
                <a:gd name="connsiteY3" fmla="*/ 10806 h 10914"/>
                <a:gd name="connsiteX0" fmla="*/ 0 w 31664"/>
                <a:gd name="connsiteY0" fmla="*/ 10806 h 10914"/>
                <a:gd name="connsiteX1" fmla="*/ 9515 w 31664"/>
                <a:gd name="connsiteY1" fmla="*/ 0 h 10914"/>
                <a:gd name="connsiteX2" fmla="*/ 31664 w 31664"/>
                <a:gd name="connsiteY2" fmla="*/ 10914 h 10914"/>
                <a:gd name="connsiteX3" fmla="*/ 0 w 31664"/>
                <a:gd name="connsiteY3" fmla="*/ 10806 h 10914"/>
                <a:gd name="connsiteX0" fmla="*/ 0 w 31664"/>
                <a:gd name="connsiteY0" fmla="*/ 10961 h 10961"/>
                <a:gd name="connsiteX1" fmla="*/ 9515 w 31664"/>
                <a:gd name="connsiteY1" fmla="*/ 0 h 10961"/>
                <a:gd name="connsiteX2" fmla="*/ 31664 w 31664"/>
                <a:gd name="connsiteY2" fmla="*/ 10914 h 10961"/>
                <a:gd name="connsiteX3" fmla="*/ 0 w 31664"/>
                <a:gd name="connsiteY3" fmla="*/ 10961 h 10961"/>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917 h 10917"/>
                <a:gd name="connsiteX1" fmla="*/ 8561 w 30710"/>
                <a:gd name="connsiteY1" fmla="*/ 0 h 10917"/>
                <a:gd name="connsiteX2" fmla="*/ 30710 w 30710"/>
                <a:gd name="connsiteY2" fmla="*/ 10914 h 10917"/>
                <a:gd name="connsiteX3" fmla="*/ 0 w 30710"/>
                <a:gd name="connsiteY3" fmla="*/ 10917 h 10917"/>
                <a:gd name="connsiteX0" fmla="*/ 0 w 30001"/>
                <a:gd name="connsiteY0" fmla="*/ 10917 h 10972"/>
                <a:gd name="connsiteX1" fmla="*/ 8561 w 30001"/>
                <a:gd name="connsiteY1" fmla="*/ 0 h 10972"/>
                <a:gd name="connsiteX2" fmla="*/ 30001 w 30001"/>
                <a:gd name="connsiteY2" fmla="*/ 10972 h 10972"/>
                <a:gd name="connsiteX3" fmla="*/ 0 w 30001"/>
                <a:gd name="connsiteY3" fmla="*/ 10917 h 10972"/>
                <a:gd name="connsiteX0" fmla="*/ 0 w 29646"/>
                <a:gd name="connsiteY0" fmla="*/ 10917 h 10917"/>
                <a:gd name="connsiteX1" fmla="*/ 8561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8561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8561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8561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8561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12495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12495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12495 w 29646"/>
                <a:gd name="connsiteY1" fmla="*/ 0 h 10917"/>
                <a:gd name="connsiteX2" fmla="*/ 29646 w 29646"/>
                <a:gd name="connsiteY2" fmla="*/ 10900 h 10917"/>
                <a:gd name="connsiteX3" fmla="*/ 0 w 29646"/>
                <a:gd name="connsiteY3" fmla="*/ 10917 h 10917"/>
              </a:gdLst>
              <a:ahLst/>
              <a:cxnLst>
                <a:cxn ang="0">
                  <a:pos x="connsiteX0" y="connsiteY0"/>
                </a:cxn>
                <a:cxn ang="0">
                  <a:pos x="connsiteX1" y="connsiteY1"/>
                </a:cxn>
                <a:cxn ang="0">
                  <a:pos x="connsiteX2" y="connsiteY2"/>
                </a:cxn>
                <a:cxn ang="0">
                  <a:pos x="connsiteX3" y="connsiteY3"/>
                </a:cxn>
              </a:cxnLst>
              <a:rect l="l" t="t" r="r" b="b"/>
              <a:pathLst>
                <a:path w="29646" h="10917">
                  <a:moveTo>
                    <a:pt x="0" y="10917"/>
                  </a:moveTo>
                  <a:cubicBezTo>
                    <a:pt x="18118" y="10031"/>
                    <a:pt x="10110" y="3076"/>
                    <a:pt x="12495" y="0"/>
                  </a:cubicBezTo>
                  <a:cubicBezTo>
                    <a:pt x="17124" y="3048"/>
                    <a:pt x="6650" y="10265"/>
                    <a:pt x="29646" y="10900"/>
                  </a:cubicBezTo>
                  <a:cubicBezTo>
                    <a:pt x="23195" y="10663"/>
                    <a:pt x="9228" y="10378"/>
                    <a:pt x="0" y="10917"/>
                  </a:cubicBezTo>
                  <a:close/>
                </a:path>
              </a:pathLst>
            </a:custGeom>
            <a:solidFill>
              <a:schemeClr val="accent1">
                <a:lumMod val="75000"/>
              </a:schemeClr>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ysClr val="windowText" lastClr="000000"/>
                </a:solidFill>
              </a:endParaRPr>
            </a:p>
          </p:txBody>
        </p:sp>
        <p:pic>
          <p:nvPicPr>
            <p:cNvPr id="44" name="Picture 8" descr="NPAIHBtransparentTEAL"/>
            <p:cNvPicPr>
              <a:picLocks noChangeAspect="1" noChangeArrowheads="1"/>
            </p:cNvPicPr>
            <p:nvPr userDrawn="1"/>
          </p:nvPicPr>
          <p:blipFill>
            <a:blip r:embed="rId2" cstate="print">
              <a:clrChange>
                <a:clrFrom>
                  <a:srgbClr val="000000">
                    <a:alpha val="0"/>
                  </a:srgbClr>
                </a:clrFrom>
                <a:clrTo>
                  <a:srgbClr val="000000">
                    <a:alpha val="0"/>
                  </a:srgbClr>
                </a:clrTo>
              </a:clrChange>
            </a:blip>
            <a:stretch>
              <a:fillRect/>
            </a:stretch>
          </p:blipFill>
          <p:spPr bwMode="auto">
            <a:xfrm>
              <a:off x="3074100" y="809217"/>
              <a:ext cx="671425" cy="562383"/>
            </a:xfrm>
            <a:prstGeom prst="rect">
              <a:avLst/>
            </a:prstGeom>
            <a:noFill/>
            <a:ln>
              <a:noFill/>
            </a:ln>
          </p:spPr>
        </p:pic>
        <p:sp>
          <p:nvSpPr>
            <p:cNvPr id="45" name="Flowchart: Extract 40"/>
            <p:cNvSpPr/>
            <p:nvPr userDrawn="1"/>
          </p:nvSpPr>
          <p:spPr>
            <a:xfrm rot="16200000" flipV="1">
              <a:off x="5055136" y="-431264"/>
              <a:ext cx="326598" cy="2974330"/>
            </a:xfrm>
            <a:custGeom>
              <a:avLst/>
              <a:gdLst>
                <a:gd name="connsiteX0" fmla="*/ 0 w 10000"/>
                <a:gd name="connsiteY0" fmla="*/ 10000 h 10000"/>
                <a:gd name="connsiteX1" fmla="*/ 5000 w 10000"/>
                <a:gd name="connsiteY1" fmla="*/ 0 h 10000"/>
                <a:gd name="connsiteX2" fmla="*/ 10000 w 10000"/>
                <a:gd name="connsiteY2" fmla="*/ 10000 h 10000"/>
                <a:gd name="connsiteX3" fmla="*/ 0 w 10000"/>
                <a:gd name="connsiteY3" fmla="*/ 10000 h 10000"/>
                <a:gd name="connsiteX0" fmla="*/ 0 w 23333"/>
                <a:gd name="connsiteY0" fmla="*/ 10000 h 10373"/>
                <a:gd name="connsiteX1" fmla="*/ 5000 w 23333"/>
                <a:gd name="connsiteY1" fmla="*/ 0 h 10373"/>
                <a:gd name="connsiteX2" fmla="*/ 23333 w 23333"/>
                <a:gd name="connsiteY2" fmla="*/ 10373 h 10373"/>
                <a:gd name="connsiteX3" fmla="*/ 0 w 23333"/>
                <a:gd name="connsiteY3" fmla="*/ 10000 h 10373"/>
                <a:gd name="connsiteX0" fmla="*/ 0 w 23333"/>
                <a:gd name="connsiteY0" fmla="*/ 10000 h 10373"/>
                <a:gd name="connsiteX1" fmla="*/ 5000 w 23333"/>
                <a:gd name="connsiteY1" fmla="*/ 0 h 10373"/>
                <a:gd name="connsiteX2" fmla="*/ 23333 w 23333"/>
                <a:gd name="connsiteY2" fmla="*/ 10373 h 10373"/>
                <a:gd name="connsiteX3" fmla="*/ 0 w 23333"/>
                <a:gd name="connsiteY3" fmla="*/ 10000 h 10373"/>
                <a:gd name="connsiteX0" fmla="*/ 0 w 30689"/>
                <a:gd name="connsiteY0" fmla="*/ 10186 h 10373"/>
                <a:gd name="connsiteX1" fmla="*/ 12356 w 30689"/>
                <a:gd name="connsiteY1" fmla="*/ 0 h 10373"/>
                <a:gd name="connsiteX2" fmla="*/ 30689 w 30689"/>
                <a:gd name="connsiteY2" fmla="*/ 10373 h 10373"/>
                <a:gd name="connsiteX3" fmla="*/ 0 w 30689"/>
                <a:gd name="connsiteY3" fmla="*/ 10186 h 10373"/>
                <a:gd name="connsiteX0" fmla="*/ 0 w 30689"/>
                <a:gd name="connsiteY0" fmla="*/ 10186 h 10373"/>
                <a:gd name="connsiteX1" fmla="*/ 12356 w 30689"/>
                <a:gd name="connsiteY1" fmla="*/ 0 h 10373"/>
                <a:gd name="connsiteX2" fmla="*/ 30689 w 30689"/>
                <a:gd name="connsiteY2" fmla="*/ 10373 h 10373"/>
                <a:gd name="connsiteX3" fmla="*/ 0 w 30689"/>
                <a:gd name="connsiteY3" fmla="*/ 10186 h 10373"/>
                <a:gd name="connsiteX0" fmla="*/ 0 w 32207"/>
                <a:gd name="connsiteY0" fmla="*/ 10302 h 10373"/>
                <a:gd name="connsiteX1" fmla="*/ 13874 w 32207"/>
                <a:gd name="connsiteY1" fmla="*/ 0 h 10373"/>
                <a:gd name="connsiteX2" fmla="*/ 32207 w 32207"/>
                <a:gd name="connsiteY2" fmla="*/ 10373 h 10373"/>
                <a:gd name="connsiteX3" fmla="*/ 0 w 32207"/>
                <a:gd name="connsiteY3" fmla="*/ 10302 h 10373"/>
                <a:gd name="connsiteX0" fmla="*/ 0 w 29171"/>
                <a:gd name="connsiteY0" fmla="*/ 10341 h 10373"/>
                <a:gd name="connsiteX1" fmla="*/ 10838 w 29171"/>
                <a:gd name="connsiteY1" fmla="*/ 0 h 10373"/>
                <a:gd name="connsiteX2" fmla="*/ 29171 w 29171"/>
                <a:gd name="connsiteY2" fmla="*/ 10373 h 10373"/>
                <a:gd name="connsiteX3" fmla="*/ 0 w 29171"/>
                <a:gd name="connsiteY3" fmla="*/ 10341 h 10373"/>
                <a:gd name="connsiteX0" fmla="*/ 0 w 31448"/>
                <a:gd name="connsiteY0" fmla="*/ 10341 h 10373"/>
                <a:gd name="connsiteX1" fmla="*/ 13115 w 31448"/>
                <a:gd name="connsiteY1" fmla="*/ 0 h 10373"/>
                <a:gd name="connsiteX2" fmla="*/ 31448 w 31448"/>
                <a:gd name="connsiteY2" fmla="*/ 10373 h 10373"/>
                <a:gd name="connsiteX3" fmla="*/ 0 w 31448"/>
                <a:gd name="connsiteY3" fmla="*/ 10341 h 10373"/>
                <a:gd name="connsiteX0" fmla="*/ 0 w 29171"/>
                <a:gd name="connsiteY0" fmla="*/ 10380 h 10380"/>
                <a:gd name="connsiteX1" fmla="*/ 10838 w 29171"/>
                <a:gd name="connsiteY1" fmla="*/ 0 h 10380"/>
                <a:gd name="connsiteX2" fmla="*/ 29171 w 29171"/>
                <a:gd name="connsiteY2" fmla="*/ 10373 h 10380"/>
                <a:gd name="connsiteX3" fmla="*/ 0 w 29171"/>
                <a:gd name="connsiteY3" fmla="*/ 10380 h 10380"/>
                <a:gd name="connsiteX0" fmla="*/ 0 w 26894"/>
                <a:gd name="connsiteY0" fmla="*/ 10419 h 10419"/>
                <a:gd name="connsiteX1" fmla="*/ 8561 w 26894"/>
                <a:gd name="connsiteY1" fmla="*/ 0 h 10419"/>
                <a:gd name="connsiteX2" fmla="*/ 26894 w 26894"/>
                <a:gd name="connsiteY2" fmla="*/ 10373 h 10419"/>
                <a:gd name="connsiteX3" fmla="*/ 0 w 26894"/>
                <a:gd name="connsiteY3" fmla="*/ 10419 h 10419"/>
                <a:gd name="connsiteX0" fmla="*/ 0 w 30710"/>
                <a:gd name="connsiteY0" fmla="*/ 10419 h 10914"/>
                <a:gd name="connsiteX1" fmla="*/ 8561 w 30710"/>
                <a:gd name="connsiteY1" fmla="*/ 0 h 10914"/>
                <a:gd name="connsiteX2" fmla="*/ 30710 w 30710"/>
                <a:gd name="connsiteY2" fmla="*/ 10914 h 10914"/>
                <a:gd name="connsiteX3" fmla="*/ 0 w 30710"/>
                <a:gd name="connsiteY3" fmla="*/ 10419 h 10914"/>
                <a:gd name="connsiteX0" fmla="*/ 0 w 30710"/>
                <a:gd name="connsiteY0" fmla="*/ 10419 h 10914"/>
                <a:gd name="connsiteX1" fmla="*/ 8561 w 30710"/>
                <a:gd name="connsiteY1" fmla="*/ 0 h 10914"/>
                <a:gd name="connsiteX2" fmla="*/ 30710 w 30710"/>
                <a:gd name="connsiteY2" fmla="*/ 10914 h 10914"/>
                <a:gd name="connsiteX3" fmla="*/ 0 w 30710"/>
                <a:gd name="connsiteY3" fmla="*/ 10419 h 10914"/>
                <a:gd name="connsiteX0" fmla="*/ 0 w 31664"/>
                <a:gd name="connsiteY0" fmla="*/ 10806 h 10914"/>
                <a:gd name="connsiteX1" fmla="*/ 9515 w 31664"/>
                <a:gd name="connsiteY1" fmla="*/ 0 h 10914"/>
                <a:gd name="connsiteX2" fmla="*/ 31664 w 31664"/>
                <a:gd name="connsiteY2" fmla="*/ 10914 h 10914"/>
                <a:gd name="connsiteX3" fmla="*/ 0 w 31664"/>
                <a:gd name="connsiteY3" fmla="*/ 10806 h 10914"/>
                <a:gd name="connsiteX0" fmla="*/ 0 w 31664"/>
                <a:gd name="connsiteY0" fmla="*/ 10806 h 10914"/>
                <a:gd name="connsiteX1" fmla="*/ 9515 w 31664"/>
                <a:gd name="connsiteY1" fmla="*/ 0 h 10914"/>
                <a:gd name="connsiteX2" fmla="*/ 31664 w 31664"/>
                <a:gd name="connsiteY2" fmla="*/ 10914 h 10914"/>
                <a:gd name="connsiteX3" fmla="*/ 0 w 31664"/>
                <a:gd name="connsiteY3" fmla="*/ 10806 h 10914"/>
                <a:gd name="connsiteX0" fmla="*/ 0 w 31664"/>
                <a:gd name="connsiteY0" fmla="*/ 10806 h 10914"/>
                <a:gd name="connsiteX1" fmla="*/ 9515 w 31664"/>
                <a:gd name="connsiteY1" fmla="*/ 0 h 10914"/>
                <a:gd name="connsiteX2" fmla="*/ 31664 w 31664"/>
                <a:gd name="connsiteY2" fmla="*/ 10914 h 10914"/>
                <a:gd name="connsiteX3" fmla="*/ 0 w 31664"/>
                <a:gd name="connsiteY3" fmla="*/ 10806 h 10914"/>
                <a:gd name="connsiteX0" fmla="*/ 0 w 31664"/>
                <a:gd name="connsiteY0" fmla="*/ 10806 h 10914"/>
                <a:gd name="connsiteX1" fmla="*/ 9515 w 31664"/>
                <a:gd name="connsiteY1" fmla="*/ 0 h 10914"/>
                <a:gd name="connsiteX2" fmla="*/ 31664 w 31664"/>
                <a:gd name="connsiteY2" fmla="*/ 10914 h 10914"/>
                <a:gd name="connsiteX3" fmla="*/ 0 w 31664"/>
                <a:gd name="connsiteY3" fmla="*/ 10806 h 10914"/>
                <a:gd name="connsiteX0" fmla="*/ 0 w 31664"/>
                <a:gd name="connsiteY0" fmla="*/ 10806 h 10914"/>
                <a:gd name="connsiteX1" fmla="*/ 9515 w 31664"/>
                <a:gd name="connsiteY1" fmla="*/ 0 h 10914"/>
                <a:gd name="connsiteX2" fmla="*/ 31664 w 31664"/>
                <a:gd name="connsiteY2" fmla="*/ 10914 h 10914"/>
                <a:gd name="connsiteX3" fmla="*/ 0 w 31664"/>
                <a:gd name="connsiteY3" fmla="*/ 10806 h 10914"/>
                <a:gd name="connsiteX0" fmla="*/ 0 w 31664"/>
                <a:gd name="connsiteY0" fmla="*/ 10961 h 10961"/>
                <a:gd name="connsiteX1" fmla="*/ 9515 w 31664"/>
                <a:gd name="connsiteY1" fmla="*/ 0 h 10961"/>
                <a:gd name="connsiteX2" fmla="*/ 31664 w 31664"/>
                <a:gd name="connsiteY2" fmla="*/ 10914 h 10961"/>
                <a:gd name="connsiteX3" fmla="*/ 0 w 31664"/>
                <a:gd name="connsiteY3" fmla="*/ 10961 h 10961"/>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917 h 10917"/>
                <a:gd name="connsiteX1" fmla="*/ 8561 w 30710"/>
                <a:gd name="connsiteY1" fmla="*/ 0 h 10917"/>
                <a:gd name="connsiteX2" fmla="*/ 30710 w 30710"/>
                <a:gd name="connsiteY2" fmla="*/ 10914 h 10917"/>
                <a:gd name="connsiteX3" fmla="*/ 0 w 30710"/>
                <a:gd name="connsiteY3" fmla="*/ 10917 h 10917"/>
                <a:gd name="connsiteX0" fmla="*/ 0 w 30001"/>
                <a:gd name="connsiteY0" fmla="*/ 10917 h 10972"/>
                <a:gd name="connsiteX1" fmla="*/ 8561 w 30001"/>
                <a:gd name="connsiteY1" fmla="*/ 0 h 10972"/>
                <a:gd name="connsiteX2" fmla="*/ 30001 w 30001"/>
                <a:gd name="connsiteY2" fmla="*/ 10972 h 10972"/>
                <a:gd name="connsiteX3" fmla="*/ 0 w 30001"/>
                <a:gd name="connsiteY3" fmla="*/ 10917 h 10972"/>
                <a:gd name="connsiteX0" fmla="*/ 0 w 29646"/>
                <a:gd name="connsiteY0" fmla="*/ 10917 h 10917"/>
                <a:gd name="connsiteX1" fmla="*/ 8561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8561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8561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8561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8561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12495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12495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12495 w 29646"/>
                <a:gd name="connsiteY1" fmla="*/ 0 h 10917"/>
                <a:gd name="connsiteX2" fmla="*/ 29646 w 29646"/>
                <a:gd name="connsiteY2" fmla="*/ 10900 h 10917"/>
                <a:gd name="connsiteX3" fmla="*/ 0 w 29646"/>
                <a:gd name="connsiteY3" fmla="*/ 10917 h 10917"/>
              </a:gdLst>
              <a:ahLst/>
              <a:cxnLst>
                <a:cxn ang="0">
                  <a:pos x="connsiteX0" y="connsiteY0"/>
                </a:cxn>
                <a:cxn ang="0">
                  <a:pos x="connsiteX1" y="connsiteY1"/>
                </a:cxn>
                <a:cxn ang="0">
                  <a:pos x="connsiteX2" y="connsiteY2"/>
                </a:cxn>
                <a:cxn ang="0">
                  <a:pos x="connsiteX3" y="connsiteY3"/>
                </a:cxn>
              </a:cxnLst>
              <a:rect l="l" t="t" r="r" b="b"/>
              <a:pathLst>
                <a:path w="29646" h="10917">
                  <a:moveTo>
                    <a:pt x="0" y="10917"/>
                  </a:moveTo>
                  <a:cubicBezTo>
                    <a:pt x="18118" y="10031"/>
                    <a:pt x="10110" y="3076"/>
                    <a:pt x="12495" y="0"/>
                  </a:cubicBezTo>
                  <a:cubicBezTo>
                    <a:pt x="17124" y="3048"/>
                    <a:pt x="6650" y="10265"/>
                    <a:pt x="29646" y="10900"/>
                  </a:cubicBezTo>
                  <a:cubicBezTo>
                    <a:pt x="23195" y="10663"/>
                    <a:pt x="9228" y="10378"/>
                    <a:pt x="0" y="10917"/>
                  </a:cubicBezTo>
                  <a:close/>
                </a:path>
              </a:pathLst>
            </a:custGeom>
            <a:solidFill>
              <a:schemeClr val="accent1">
                <a:lumMod val="75000"/>
              </a:schemeClr>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Rectangle 7"/>
          <p:cNvSpPr>
            <a:spLocks noChangeArrowheads="1"/>
          </p:cNvSpPr>
          <p:nvPr/>
        </p:nvSpPr>
        <p:spPr bwMode="auto">
          <a:xfrm>
            <a:off x="0" y="0"/>
            <a:ext cx="6858000" cy="4064000"/>
          </a:xfrm>
          <a:prstGeom prst="rect">
            <a:avLst/>
          </a:prstGeom>
          <a:solidFill>
            <a:srgbClr val="FFFFCC"/>
          </a:solidFill>
          <a:ln w="9525">
            <a:noFill/>
            <a:miter lim="800000"/>
            <a:headEnd/>
            <a:tailEnd/>
          </a:ln>
          <a:effectLst/>
        </p:spPr>
        <p:txBody>
          <a:bodyPr wrap="none" anchor="ctr"/>
          <a:lstStyle/>
          <a:p>
            <a:pPr fontAlgn="base">
              <a:spcBef>
                <a:spcPct val="0"/>
              </a:spcBef>
              <a:spcAft>
                <a:spcPct val="0"/>
              </a:spcAft>
              <a:defRPr/>
            </a:pPr>
            <a:endParaRPr lang="en-US" sz="2400" dirty="0">
              <a:solidFill>
                <a:prstClr val="black"/>
              </a:solidFill>
              <a:latin typeface="Times New Roman" pitchFamily="18" charset="0"/>
            </a:endParaRPr>
          </a:p>
        </p:txBody>
      </p:sp>
      <p:grpSp>
        <p:nvGrpSpPr>
          <p:cNvPr id="5" name="Group 7"/>
          <p:cNvGrpSpPr>
            <a:grpSpLocks/>
          </p:cNvGrpSpPr>
          <p:nvPr/>
        </p:nvGrpSpPr>
        <p:grpSpPr bwMode="auto">
          <a:xfrm>
            <a:off x="0" y="3962401"/>
            <a:ext cx="6858000" cy="241300"/>
            <a:chOff x="0" y="816"/>
            <a:chExt cx="5760" cy="114"/>
          </a:xfrm>
        </p:grpSpPr>
        <p:pic>
          <p:nvPicPr>
            <p:cNvPr id="6" name="Picture 10"/>
            <p:cNvPicPr>
              <a:picLocks noChangeAspect="1" noChangeArrowheads="1"/>
            </p:cNvPicPr>
            <p:nvPr/>
          </p:nvPicPr>
          <p:blipFill>
            <a:blip r:embed="rId2" cstate="print"/>
            <a:srcRect/>
            <a:stretch>
              <a:fillRect/>
            </a:stretch>
          </p:blipFill>
          <p:spPr bwMode="auto">
            <a:xfrm>
              <a:off x="0" y="816"/>
              <a:ext cx="192" cy="114"/>
            </a:xfrm>
            <a:prstGeom prst="rect">
              <a:avLst/>
            </a:prstGeom>
            <a:noFill/>
            <a:ln w="9525">
              <a:noFill/>
              <a:miter lim="800000"/>
              <a:headEnd/>
              <a:tailEnd/>
            </a:ln>
          </p:spPr>
        </p:pic>
        <p:pic>
          <p:nvPicPr>
            <p:cNvPr id="7" name="Picture 11"/>
            <p:cNvPicPr>
              <a:picLocks noChangeAspect="1" noChangeArrowheads="1"/>
            </p:cNvPicPr>
            <p:nvPr/>
          </p:nvPicPr>
          <p:blipFill>
            <a:blip r:embed="rId3" cstate="print"/>
            <a:srcRect/>
            <a:stretch>
              <a:fillRect/>
            </a:stretch>
          </p:blipFill>
          <p:spPr bwMode="auto">
            <a:xfrm>
              <a:off x="192" y="816"/>
              <a:ext cx="192" cy="114"/>
            </a:xfrm>
            <a:prstGeom prst="rect">
              <a:avLst/>
            </a:prstGeom>
            <a:noFill/>
            <a:ln w="9525">
              <a:noFill/>
              <a:miter lim="800000"/>
              <a:headEnd/>
              <a:tailEnd/>
            </a:ln>
          </p:spPr>
        </p:pic>
        <p:pic>
          <p:nvPicPr>
            <p:cNvPr id="8" name="Picture 12"/>
            <p:cNvPicPr>
              <a:picLocks noChangeAspect="1" noChangeArrowheads="1"/>
            </p:cNvPicPr>
            <p:nvPr/>
          </p:nvPicPr>
          <p:blipFill>
            <a:blip r:embed="rId3" cstate="print"/>
            <a:srcRect/>
            <a:stretch>
              <a:fillRect/>
            </a:stretch>
          </p:blipFill>
          <p:spPr bwMode="auto">
            <a:xfrm>
              <a:off x="384" y="816"/>
              <a:ext cx="192" cy="114"/>
            </a:xfrm>
            <a:prstGeom prst="rect">
              <a:avLst/>
            </a:prstGeom>
            <a:noFill/>
            <a:ln w="9525">
              <a:noFill/>
              <a:miter lim="800000"/>
              <a:headEnd/>
              <a:tailEnd/>
            </a:ln>
          </p:spPr>
        </p:pic>
        <p:pic>
          <p:nvPicPr>
            <p:cNvPr id="9" name="Picture 13"/>
            <p:cNvPicPr>
              <a:picLocks noChangeAspect="1" noChangeArrowheads="1"/>
            </p:cNvPicPr>
            <p:nvPr/>
          </p:nvPicPr>
          <p:blipFill>
            <a:blip r:embed="rId3" cstate="print"/>
            <a:srcRect/>
            <a:stretch>
              <a:fillRect/>
            </a:stretch>
          </p:blipFill>
          <p:spPr bwMode="auto">
            <a:xfrm>
              <a:off x="576" y="816"/>
              <a:ext cx="192" cy="114"/>
            </a:xfrm>
            <a:prstGeom prst="rect">
              <a:avLst/>
            </a:prstGeom>
            <a:noFill/>
            <a:ln w="9525">
              <a:noFill/>
              <a:miter lim="800000"/>
              <a:headEnd/>
              <a:tailEnd/>
            </a:ln>
          </p:spPr>
        </p:pic>
        <p:pic>
          <p:nvPicPr>
            <p:cNvPr id="10" name="Picture 14"/>
            <p:cNvPicPr>
              <a:picLocks noChangeAspect="1" noChangeArrowheads="1"/>
            </p:cNvPicPr>
            <p:nvPr/>
          </p:nvPicPr>
          <p:blipFill>
            <a:blip r:embed="rId3" cstate="print"/>
            <a:srcRect/>
            <a:stretch>
              <a:fillRect/>
            </a:stretch>
          </p:blipFill>
          <p:spPr bwMode="auto">
            <a:xfrm>
              <a:off x="768" y="816"/>
              <a:ext cx="192" cy="114"/>
            </a:xfrm>
            <a:prstGeom prst="rect">
              <a:avLst/>
            </a:prstGeom>
            <a:noFill/>
            <a:ln w="9525">
              <a:noFill/>
              <a:miter lim="800000"/>
              <a:headEnd/>
              <a:tailEnd/>
            </a:ln>
          </p:spPr>
        </p:pic>
        <p:pic>
          <p:nvPicPr>
            <p:cNvPr id="11" name="Picture 15"/>
            <p:cNvPicPr>
              <a:picLocks noChangeAspect="1" noChangeArrowheads="1"/>
            </p:cNvPicPr>
            <p:nvPr/>
          </p:nvPicPr>
          <p:blipFill>
            <a:blip r:embed="rId3" cstate="print"/>
            <a:srcRect/>
            <a:stretch>
              <a:fillRect/>
            </a:stretch>
          </p:blipFill>
          <p:spPr bwMode="auto">
            <a:xfrm>
              <a:off x="960" y="816"/>
              <a:ext cx="192" cy="114"/>
            </a:xfrm>
            <a:prstGeom prst="rect">
              <a:avLst/>
            </a:prstGeom>
            <a:noFill/>
            <a:ln w="9525">
              <a:noFill/>
              <a:miter lim="800000"/>
              <a:headEnd/>
              <a:tailEnd/>
            </a:ln>
          </p:spPr>
        </p:pic>
        <p:pic>
          <p:nvPicPr>
            <p:cNvPr id="12" name="Picture 16"/>
            <p:cNvPicPr>
              <a:picLocks noChangeAspect="1" noChangeArrowheads="1"/>
            </p:cNvPicPr>
            <p:nvPr/>
          </p:nvPicPr>
          <p:blipFill>
            <a:blip r:embed="rId3" cstate="print"/>
            <a:srcRect/>
            <a:stretch>
              <a:fillRect/>
            </a:stretch>
          </p:blipFill>
          <p:spPr bwMode="auto">
            <a:xfrm>
              <a:off x="1152" y="816"/>
              <a:ext cx="192" cy="114"/>
            </a:xfrm>
            <a:prstGeom prst="rect">
              <a:avLst/>
            </a:prstGeom>
            <a:noFill/>
            <a:ln w="9525">
              <a:noFill/>
              <a:miter lim="800000"/>
              <a:headEnd/>
              <a:tailEnd/>
            </a:ln>
          </p:spPr>
        </p:pic>
        <p:pic>
          <p:nvPicPr>
            <p:cNvPr id="13" name="Picture 17"/>
            <p:cNvPicPr>
              <a:picLocks noChangeAspect="1" noChangeArrowheads="1"/>
            </p:cNvPicPr>
            <p:nvPr/>
          </p:nvPicPr>
          <p:blipFill>
            <a:blip r:embed="rId3" cstate="print"/>
            <a:srcRect/>
            <a:stretch>
              <a:fillRect/>
            </a:stretch>
          </p:blipFill>
          <p:spPr bwMode="auto">
            <a:xfrm>
              <a:off x="1344" y="816"/>
              <a:ext cx="192" cy="114"/>
            </a:xfrm>
            <a:prstGeom prst="rect">
              <a:avLst/>
            </a:prstGeom>
            <a:noFill/>
            <a:ln w="9525">
              <a:noFill/>
              <a:miter lim="800000"/>
              <a:headEnd/>
              <a:tailEnd/>
            </a:ln>
          </p:spPr>
        </p:pic>
        <p:pic>
          <p:nvPicPr>
            <p:cNvPr id="14" name="Picture 18"/>
            <p:cNvPicPr>
              <a:picLocks noChangeAspect="1" noChangeArrowheads="1"/>
            </p:cNvPicPr>
            <p:nvPr/>
          </p:nvPicPr>
          <p:blipFill>
            <a:blip r:embed="rId3" cstate="print"/>
            <a:srcRect/>
            <a:stretch>
              <a:fillRect/>
            </a:stretch>
          </p:blipFill>
          <p:spPr bwMode="auto">
            <a:xfrm>
              <a:off x="1536" y="816"/>
              <a:ext cx="192" cy="114"/>
            </a:xfrm>
            <a:prstGeom prst="rect">
              <a:avLst/>
            </a:prstGeom>
            <a:noFill/>
            <a:ln w="9525">
              <a:noFill/>
              <a:miter lim="800000"/>
              <a:headEnd/>
              <a:tailEnd/>
            </a:ln>
          </p:spPr>
        </p:pic>
        <p:pic>
          <p:nvPicPr>
            <p:cNvPr id="15" name="Picture 19"/>
            <p:cNvPicPr>
              <a:picLocks noChangeAspect="1" noChangeArrowheads="1"/>
            </p:cNvPicPr>
            <p:nvPr/>
          </p:nvPicPr>
          <p:blipFill>
            <a:blip r:embed="rId3" cstate="print"/>
            <a:srcRect/>
            <a:stretch>
              <a:fillRect/>
            </a:stretch>
          </p:blipFill>
          <p:spPr bwMode="auto">
            <a:xfrm>
              <a:off x="1728" y="816"/>
              <a:ext cx="192" cy="114"/>
            </a:xfrm>
            <a:prstGeom prst="rect">
              <a:avLst/>
            </a:prstGeom>
            <a:noFill/>
            <a:ln w="9525">
              <a:noFill/>
              <a:miter lim="800000"/>
              <a:headEnd/>
              <a:tailEnd/>
            </a:ln>
          </p:spPr>
        </p:pic>
        <p:pic>
          <p:nvPicPr>
            <p:cNvPr id="16" name="Picture 20"/>
            <p:cNvPicPr>
              <a:picLocks noChangeAspect="1" noChangeArrowheads="1"/>
            </p:cNvPicPr>
            <p:nvPr/>
          </p:nvPicPr>
          <p:blipFill>
            <a:blip r:embed="rId3" cstate="print"/>
            <a:srcRect/>
            <a:stretch>
              <a:fillRect/>
            </a:stretch>
          </p:blipFill>
          <p:spPr bwMode="auto">
            <a:xfrm>
              <a:off x="1920" y="816"/>
              <a:ext cx="192" cy="114"/>
            </a:xfrm>
            <a:prstGeom prst="rect">
              <a:avLst/>
            </a:prstGeom>
            <a:noFill/>
            <a:ln w="9525">
              <a:noFill/>
              <a:miter lim="800000"/>
              <a:headEnd/>
              <a:tailEnd/>
            </a:ln>
          </p:spPr>
        </p:pic>
        <p:pic>
          <p:nvPicPr>
            <p:cNvPr id="17" name="Picture 21"/>
            <p:cNvPicPr>
              <a:picLocks noChangeAspect="1" noChangeArrowheads="1"/>
            </p:cNvPicPr>
            <p:nvPr/>
          </p:nvPicPr>
          <p:blipFill>
            <a:blip r:embed="rId3" cstate="print"/>
            <a:srcRect/>
            <a:stretch>
              <a:fillRect/>
            </a:stretch>
          </p:blipFill>
          <p:spPr bwMode="auto">
            <a:xfrm>
              <a:off x="2112" y="816"/>
              <a:ext cx="192" cy="114"/>
            </a:xfrm>
            <a:prstGeom prst="rect">
              <a:avLst/>
            </a:prstGeom>
            <a:noFill/>
            <a:ln w="9525">
              <a:noFill/>
              <a:miter lim="800000"/>
              <a:headEnd/>
              <a:tailEnd/>
            </a:ln>
          </p:spPr>
        </p:pic>
        <p:pic>
          <p:nvPicPr>
            <p:cNvPr id="18" name="Picture 22"/>
            <p:cNvPicPr>
              <a:picLocks noChangeAspect="1" noChangeArrowheads="1"/>
            </p:cNvPicPr>
            <p:nvPr/>
          </p:nvPicPr>
          <p:blipFill>
            <a:blip r:embed="rId3" cstate="print"/>
            <a:srcRect/>
            <a:stretch>
              <a:fillRect/>
            </a:stretch>
          </p:blipFill>
          <p:spPr bwMode="auto">
            <a:xfrm>
              <a:off x="2304" y="816"/>
              <a:ext cx="192" cy="114"/>
            </a:xfrm>
            <a:prstGeom prst="rect">
              <a:avLst/>
            </a:prstGeom>
            <a:noFill/>
            <a:ln w="9525">
              <a:noFill/>
              <a:miter lim="800000"/>
              <a:headEnd/>
              <a:tailEnd/>
            </a:ln>
          </p:spPr>
        </p:pic>
        <p:pic>
          <p:nvPicPr>
            <p:cNvPr id="19" name="Picture 23"/>
            <p:cNvPicPr>
              <a:picLocks noChangeAspect="1" noChangeArrowheads="1"/>
            </p:cNvPicPr>
            <p:nvPr/>
          </p:nvPicPr>
          <p:blipFill>
            <a:blip r:embed="rId3" cstate="print"/>
            <a:srcRect/>
            <a:stretch>
              <a:fillRect/>
            </a:stretch>
          </p:blipFill>
          <p:spPr bwMode="auto">
            <a:xfrm>
              <a:off x="2496" y="816"/>
              <a:ext cx="192" cy="114"/>
            </a:xfrm>
            <a:prstGeom prst="rect">
              <a:avLst/>
            </a:prstGeom>
            <a:noFill/>
            <a:ln w="9525">
              <a:noFill/>
              <a:miter lim="800000"/>
              <a:headEnd/>
              <a:tailEnd/>
            </a:ln>
          </p:spPr>
        </p:pic>
        <p:pic>
          <p:nvPicPr>
            <p:cNvPr id="20" name="Picture 24"/>
            <p:cNvPicPr>
              <a:picLocks noChangeAspect="1" noChangeArrowheads="1"/>
            </p:cNvPicPr>
            <p:nvPr/>
          </p:nvPicPr>
          <p:blipFill>
            <a:blip r:embed="rId3" cstate="print"/>
            <a:srcRect/>
            <a:stretch>
              <a:fillRect/>
            </a:stretch>
          </p:blipFill>
          <p:spPr bwMode="auto">
            <a:xfrm>
              <a:off x="2688" y="816"/>
              <a:ext cx="192" cy="114"/>
            </a:xfrm>
            <a:prstGeom prst="rect">
              <a:avLst/>
            </a:prstGeom>
            <a:noFill/>
            <a:ln w="9525">
              <a:noFill/>
              <a:miter lim="800000"/>
              <a:headEnd/>
              <a:tailEnd/>
            </a:ln>
          </p:spPr>
        </p:pic>
        <p:pic>
          <p:nvPicPr>
            <p:cNvPr id="21" name="Picture 25"/>
            <p:cNvPicPr>
              <a:picLocks noChangeAspect="1" noChangeArrowheads="1"/>
            </p:cNvPicPr>
            <p:nvPr/>
          </p:nvPicPr>
          <p:blipFill>
            <a:blip r:embed="rId3" cstate="print"/>
            <a:srcRect/>
            <a:stretch>
              <a:fillRect/>
            </a:stretch>
          </p:blipFill>
          <p:spPr bwMode="auto">
            <a:xfrm>
              <a:off x="2880" y="816"/>
              <a:ext cx="192" cy="114"/>
            </a:xfrm>
            <a:prstGeom prst="rect">
              <a:avLst/>
            </a:prstGeom>
            <a:noFill/>
            <a:ln w="9525">
              <a:noFill/>
              <a:miter lim="800000"/>
              <a:headEnd/>
              <a:tailEnd/>
            </a:ln>
          </p:spPr>
        </p:pic>
        <p:pic>
          <p:nvPicPr>
            <p:cNvPr id="22" name="Picture 26"/>
            <p:cNvPicPr>
              <a:picLocks noChangeAspect="1" noChangeArrowheads="1"/>
            </p:cNvPicPr>
            <p:nvPr/>
          </p:nvPicPr>
          <p:blipFill>
            <a:blip r:embed="rId3" cstate="print"/>
            <a:srcRect/>
            <a:stretch>
              <a:fillRect/>
            </a:stretch>
          </p:blipFill>
          <p:spPr bwMode="auto">
            <a:xfrm>
              <a:off x="3072" y="816"/>
              <a:ext cx="192" cy="114"/>
            </a:xfrm>
            <a:prstGeom prst="rect">
              <a:avLst/>
            </a:prstGeom>
            <a:noFill/>
            <a:ln w="9525">
              <a:noFill/>
              <a:miter lim="800000"/>
              <a:headEnd/>
              <a:tailEnd/>
            </a:ln>
          </p:spPr>
        </p:pic>
        <p:pic>
          <p:nvPicPr>
            <p:cNvPr id="23" name="Picture 27"/>
            <p:cNvPicPr>
              <a:picLocks noChangeAspect="1" noChangeArrowheads="1"/>
            </p:cNvPicPr>
            <p:nvPr/>
          </p:nvPicPr>
          <p:blipFill>
            <a:blip r:embed="rId3" cstate="print"/>
            <a:srcRect/>
            <a:stretch>
              <a:fillRect/>
            </a:stretch>
          </p:blipFill>
          <p:spPr bwMode="auto">
            <a:xfrm>
              <a:off x="3264" y="816"/>
              <a:ext cx="192" cy="114"/>
            </a:xfrm>
            <a:prstGeom prst="rect">
              <a:avLst/>
            </a:prstGeom>
            <a:noFill/>
            <a:ln w="9525">
              <a:noFill/>
              <a:miter lim="800000"/>
              <a:headEnd/>
              <a:tailEnd/>
            </a:ln>
          </p:spPr>
        </p:pic>
        <p:pic>
          <p:nvPicPr>
            <p:cNvPr id="24" name="Picture 28"/>
            <p:cNvPicPr>
              <a:picLocks noChangeAspect="1" noChangeArrowheads="1"/>
            </p:cNvPicPr>
            <p:nvPr/>
          </p:nvPicPr>
          <p:blipFill>
            <a:blip r:embed="rId3" cstate="print"/>
            <a:srcRect/>
            <a:stretch>
              <a:fillRect/>
            </a:stretch>
          </p:blipFill>
          <p:spPr bwMode="auto">
            <a:xfrm>
              <a:off x="3456" y="816"/>
              <a:ext cx="192" cy="114"/>
            </a:xfrm>
            <a:prstGeom prst="rect">
              <a:avLst/>
            </a:prstGeom>
            <a:noFill/>
            <a:ln w="9525">
              <a:noFill/>
              <a:miter lim="800000"/>
              <a:headEnd/>
              <a:tailEnd/>
            </a:ln>
          </p:spPr>
        </p:pic>
        <p:pic>
          <p:nvPicPr>
            <p:cNvPr id="25" name="Picture 29"/>
            <p:cNvPicPr>
              <a:picLocks noChangeAspect="1" noChangeArrowheads="1"/>
            </p:cNvPicPr>
            <p:nvPr/>
          </p:nvPicPr>
          <p:blipFill>
            <a:blip r:embed="rId3" cstate="print"/>
            <a:srcRect/>
            <a:stretch>
              <a:fillRect/>
            </a:stretch>
          </p:blipFill>
          <p:spPr bwMode="auto">
            <a:xfrm>
              <a:off x="3648" y="816"/>
              <a:ext cx="192" cy="114"/>
            </a:xfrm>
            <a:prstGeom prst="rect">
              <a:avLst/>
            </a:prstGeom>
            <a:noFill/>
            <a:ln w="9525">
              <a:noFill/>
              <a:miter lim="800000"/>
              <a:headEnd/>
              <a:tailEnd/>
            </a:ln>
          </p:spPr>
        </p:pic>
        <p:pic>
          <p:nvPicPr>
            <p:cNvPr id="26" name="Picture 30"/>
            <p:cNvPicPr>
              <a:picLocks noChangeAspect="1" noChangeArrowheads="1"/>
            </p:cNvPicPr>
            <p:nvPr/>
          </p:nvPicPr>
          <p:blipFill>
            <a:blip r:embed="rId3" cstate="print"/>
            <a:srcRect/>
            <a:stretch>
              <a:fillRect/>
            </a:stretch>
          </p:blipFill>
          <p:spPr bwMode="auto">
            <a:xfrm>
              <a:off x="3840" y="816"/>
              <a:ext cx="192" cy="114"/>
            </a:xfrm>
            <a:prstGeom prst="rect">
              <a:avLst/>
            </a:prstGeom>
            <a:noFill/>
            <a:ln w="9525">
              <a:noFill/>
              <a:miter lim="800000"/>
              <a:headEnd/>
              <a:tailEnd/>
            </a:ln>
          </p:spPr>
        </p:pic>
        <p:pic>
          <p:nvPicPr>
            <p:cNvPr id="27" name="Picture 31"/>
            <p:cNvPicPr>
              <a:picLocks noChangeAspect="1" noChangeArrowheads="1"/>
            </p:cNvPicPr>
            <p:nvPr/>
          </p:nvPicPr>
          <p:blipFill>
            <a:blip r:embed="rId3" cstate="print"/>
            <a:srcRect/>
            <a:stretch>
              <a:fillRect/>
            </a:stretch>
          </p:blipFill>
          <p:spPr bwMode="auto">
            <a:xfrm>
              <a:off x="4032" y="816"/>
              <a:ext cx="192" cy="114"/>
            </a:xfrm>
            <a:prstGeom prst="rect">
              <a:avLst/>
            </a:prstGeom>
            <a:noFill/>
            <a:ln w="9525">
              <a:noFill/>
              <a:miter lim="800000"/>
              <a:headEnd/>
              <a:tailEnd/>
            </a:ln>
          </p:spPr>
        </p:pic>
        <p:pic>
          <p:nvPicPr>
            <p:cNvPr id="28" name="Picture 32"/>
            <p:cNvPicPr>
              <a:picLocks noChangeAspect="1" noChangeArrowheads="1"/>
            </p:cNvPicPr>
            <p:nvPr/>
          </p:nvPicPr>
          <p:blipFill>
            <a:blip r:embed="rId3" cstate="print"/>
            <a:srcRect/>
            <a:stretch>
              <a:fillRect/>
            </a:stretch>
          </p:blipFill>
          <p:spPr bwMode="auto">
            <a:xfrm>
              <a:off x="4224" y="816"/>
              <a:ext cx="192" cy="114"/>
            </a:xfrm>
            <a:prstGeom prst="rect">
              <a:avLst/>
            </a:prstGeom>
            <a:noFill/>
            <a:ln w="9525">
              <a:noFill/>
              <a:miter lim="800000"/>
              <a:headEnd/>
              <a:tailEnd/>
            </a:ln>
          </p:spPr>
        </p:pic>
        <p:pic>
          <p:nvPicPr>
            <p:cNvPr id="29" name="Picture 33"/>
            <p:cNvPicPr>
              <a:picLocks noChangeAspect="1" noChangeArrowheads="1"/>
            </p:cNvPicPr>
            <p:nvPr/>
          </p:nvPicPr>
          <p:blipFill>
            <a:blip r:embed="rId3" cstate="print"/>
            <a:srcRect/>
            <a:stretch>
              <a:fillRect/>
            </a:stretch>
          </p:blipFill>
          <p:spPr bwMode="auto">
            <a:xfrm>
              <a:off x="4416" y="816"/>
              <a:ext cx="192" cy="114"/>
            </a:xfrm>
            <a:prstGeom prst="rect">
              <a:avLst/>
            </a:prstGeom>
            <a:noFill/>
            <a:ln w="9525">
              <a:noFill/>
              <a:miter lim="800000"/>
              <a:headEnd/>
              <a:tailEnd/>
            </a:ln>
          </p:spPr>
        </p:pic>
        <p:pic>
          <p:nvPicPr>
            <p:cNvPr id="30" name="Picture 34"/>
            <p:cNvPicPr>
              <a:picLocks noChangeAspect="1" noChangeArrowheads="1"/>
            </p:cNvPicPr>
            <p:nvPr/>
          </p:nvPicPr>
          <p:blipFill>
            <a:blip r:embed="rId3" cstate="print"/>
            <a:srcRect/>
            <a:stretch>
              <a:fillRect/>
            </a:stretch>
          </p:blipFill>
          <p:spPr bwMode="auto">
            <a:xfrm>
              <a:off x="4608" y="816"/>
              <a:ext cx="192" cy="114"/>
            </a:xfrm>
            <a:prstGeom prst="rect">
              <a:avLst/>
            </a:prstGeom>
            <a:noFill/>
            <a:ln w="9525">
              <a:noFill/>
              <a:miter lim="800000"/>
              <a:headEnd/>
              <a:tailEnd/>
            </a:ln>
          </p:spPr>
        </p:pic>
        <p:pic>
          <p:nvPicPr>
            <p:cNvPr id="31" name="Picture 35"/>
            <p:cNvPicPr>
              <a:picLocks noChangeAspect="1" noChangeArrowheads="1"/>
            </p:cNvPicPr>
            <p:nvPr/>
          </p:nvPicPr>
          <p:blipFill>
            <a:blip r:embed="rId3" cstate="print"/>
            <a:srcRect/>
            <a:stretch>
              <a:fillRect/>
            </a:stretch>
          </p:blipFill>
          <p:spPr bwMode="auto">
            <a:xfrm>
              <a:off x="4800" y="816"/>
              <a:ext cx="192" cy="114"/>
            </a:xfrm>
            <a:prstGeom prst="rect">
              <a:avLst/>
            </a:prstGeom>
            <a:noFill/>
            <a:ln w="9525">
              <a:noFill/>
              <a:miter lim="800000"/>
              <a:headEnd/>
              <a:tailEnd/>
            </a:ln>
          </p:spPr>
        </p:pic>
        <p:pic>
          <p:nvPicPr>
            <p:cNvPr id="32" name="Picture 36"/>
            <p:cNvPicPr>
              <a:picLocks noChangeAspect="1" noChangeArrowheads="1"/>
            </p:cNvPicPr>
            <p:nvPr/>
          </p:nvPicPr>
          <p:blipFill>
            <a:blip r:embed="rId3" cstate="print"/>
            <a:srcRect/>
            <a:stretch>
              <a:fillRect/>
            </a:stretch>
          </p:blipFill>
          <p:spPr bwMode="auto">
            <a:xfrm>
              <a:off x="4992" y="816"/>
              <a:ext cx="192" cy="114"/>
            </a:xfrm>
            <a:prstGeom prst="rect">
              <a:avLst/>
            </a:prstGeom>
            <a:noFill/>
            <a:ln w="9525">
              <a:noFill/>
              <a:miter lim="800000"/>
              <a:headEnd/>
              <a:tailEnd/>
            </a:ln>
          </p:spPr>
        </p:pic>
        <p:pic>
          <p:nvPicPr>
            <p:cNvPr id="33" name="Picture 37"/>
            <p:cNvPicPr>
              <a:picLocks noChangeAspect="1" noChangeArrowheads="1"/>
            </p:cNvPicPr>
            <p:nvPr/>
          </p:nvPicPr>
          <p:blipFill>
            <a:blip r:embed="rId3" cstate="print"/>
            <a:srcRect/>
            <a:stretch>
              <a:fillRect/>
            </a:stretch>
          </p:blipFill>
          <p:spPr bwMode="auto">
            <a:xfrm>
              <a:off x="5184" y="816"/>
              <a:ext cx="192" cy="114"/>
            </a:xfrm>
            <a:prstGeom prst="rect">
              <a:avLst/>
            </a:prstGeom>
            <a:noFill/>
            <a:ln w="9525">
              <a:noFill/>
              <a:miter lim="800000"/>
              <a:headEnd/>
              <a:tailEnd/>
            </a:ln>
          </p:spPr>
        </p:pic>
        <p:pic>
          <p:nvPicPr>
            <p:cNvPr id="34" name="Picture 38"/>
            <p:cNvPicPr>
              <a:picLocks noChangeAspect="1" noChangeArrowheads="1"/>
            </p:cNvPicPr>
            <p:nvPr/>
          </p:nvPicPr>
          <p:blipFill>
            <a:blip r:embed="rId3" cstate="print"/>
            <a:srcRect/>
            <a:stretch>
              <a:fillRect/>
            </a:stretch>
          </p:blipFill>
          <p:spPr bwMode="auto">
            <a:xfrm>
              <a:off x="5376" y="816"/>
              <a:ext cx="192" cy="114"/>
            </a:xfrm>
            <a:prstGeom prst="rect">
              <a:avLst/>
            </a:prstGeom>
            <a:noFill/>
            <a:ln w="9525">
              <a:noFill/>
              <a:miter lim="800000"/>
              <a:headEnd/>
              <a:tailEnd/>
            </a:ln>
          </p:spPr>
        </p:pic>
        <p:pic>
          <p:nvPicPr>
            <p:cNvPr id="35" name="Picture 39"/>
            <p:cNvPicPr>
              <a:picLocks noChangeAspect="1" noChangeArrowheads="1"/>
            </p:cNvPicPr>
            <p:nvPr/>
          </p:nvPicPr>
          <p:blipFill>
            <a:blip r:embed="rId3" cstate="print"/>
            <a:srcRect/>
            <a:stretch>
              <a:fillRect/>
            </a:stretch>
          </p:blipFill>
          <p:spPr bwMode="auto">
            <a:xfrm>
              <a:off x="5568" y="816"/>
              <a:ext cx="192" cy="114"/>
            </a:xfrm>
            <a:prstGeom prst="rect">
              <a:avLst/>
            </a:prstGeom>
            <a:noFill/>
            <a:ln w="9525">
              <a:noFill/>
              <a:miter lim="800000"/>
              <a:headEnd/>
              <a:tailEnd/>
            </a:ln>
          </p:spPr>
        </p:pic>
      </p:grpSp>
      <p:sp>
        <p:nvSpPr>
          <p:cNvPr id="2" name="Title 1"/>
          <p:cNvSpPr>
            <a:spLocks noGrp="1"/>
          </p:cNvSpPr>
          <p:nvPr>
            <p:ph type="title"/>
          </p:nvPr>
        </p:nvSpPr>
        <p:spPr>
          <a:xfrm>
            <a:off x="571500" y="4368801"/>
            <a:ext cx="5829300" cy="1816100"/>
          </a:xfrm>
          <a:prstGeom prst="rect">
            <a:avLst/>
          </a:prstGeom>
        </p:spPr>
        <p:txBody>
          <a:bodyPr anchor="t"/>
          <a:lstStyle>
            <a:lvl1pPr algn="l">
              <a:defRPr sz="40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571500" y="1828801"/>
            <a:ext cx="5829300" cy="2000249"/>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36" name="Rectangle 5"/>
          <p:cNvSpPr>
            <a:spLocks noGrp="1" noChangeArrowheads="1"/>
          </p:cNvSpPr>
          <p:nvPr>
            <p:ph type="ftr" sz="quarter" idx="10"/>
          </p:nvPr>
        </p:nvSpPr>
        <p:spPr/>
        <p:txBody>
          <a:bodyPr/>
          <a:lstStyle>
            <a:lvl1pPr>
              <a:defRPr/>
            </a:lvl1pPr>
          </a:lstStyle>
          <a:p>
            <a:pPr>
              <a:defRPr/>
            </a:pPr>
            <a:r>
              <a:rPr lang="en-US" dirty="0"/>
              <a:t>Northwest Portland Area Indian Health Board</a:t>
            </a:r>
          </a:p>
        </p:txBody>
      </p:sp>
      <p:sp>
        <p:nvSpPr>
          <p:cNvPr id="37" name="Rectangle 36"/>
          <p:cNvSpPr>
            <a:spLocks noGrp="1" noChangeArrowheads="1"/>
          </p:cNvSpPr>
          <p:nvPr>
            <p:ph type="dt" sz="half" idx="11"/>
          </p:nvPr>
        </p:nvSpPr>
        <p:spPr/>
        <p:txBody>
          <a:bodyPr/>
          <a:lstStyle>
            <a:lvl1pPr>
              <a:defRPr/>
            </a:lvl1pPr>
          </a:lstStyle>
          <a:p>
            <a:pPr>
              <a:defRPr/>
            </a:pPr>
            <a:fld id="{8F2AE402-5289-45B8-A47F-7A4AF228A7D7}" type="datetime1">
              <a:rPr lang="en-US"/>
              <a:pPr>
                <a:defRPr/>
              </a:pPr>
              <a:t>1/14/2013</a:t>
            </a:fld>
            <a:endParaRPr lang="en-US" dirty="0"/>
          </a:p>
        </p:txBody>
      </p:sp>
      <p:sp>
        <p:nvSpPr>
          <p:cNvPr id="38" name="Rectangle 6"/>
          <p:cNvSpPr>
            <a:spLocks noGrp="1" noChangeArrowheads="1"/>
          </p:cNvSpPr>
          <p:nvPr>
            <p:ph type="sldNum" sz="quarter" idx="12"/>
          </p:nvPr>
        </p:nvSpPr>
        <p:spPr/>
        <p:txBody>
          <a:bodyPr/>
          <a:lstStyle>
            <a:lvl1pPr>
              <a:defRPr/>
            </a:lvl1pPr>
          </a:lstStyle>
          <a:p>
            <a:pPr>
              <a:defRPr/>
            </a:pPr>
            <a:fld id="{15193B26-2E81-4076-9D4E-54206969BE5E}"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Rectangle 7"/>
          <p:cNvSpPr>
            <a:spLocks noChangeArrowheads="1"/>
          </p:cNvSpPr>
          <p:nvPr/>
        </p:nvSpPr>
        <p:spPr bwMode="auto">
          <a:xfrm>
            <a:off x="0" y="0"/>
            <a:ext cx="6858000" cy="1727200"/>
          </a:xfrm>
          <a:prstGeom prst="rect">
            <a:avLst/>
          </a:prstGeom>
          <a:solidFill>
            <a:srgbClr val="FFFFCC"/>
          </a:solidFill>
          <a:ln w="9525">
            <a:noFill/>
            <a:miter lim="800000"/>
            <a:headEnd/>
            <a:tailEnd/>
          </a:ln>
          <a:effectLst/>
        </p:spPr>
        <p:txBody>
          <a:bodyPr wrap="none" anchor="ctr"/>
          <a:lstStyle/>
          <a:p>
            <a:pPr fontAlgn="base">
              <a:spcBef>
                <a:spcPct val="0"/>
              </a:spcBef>
              <a:spcAft>
                <a:spcPct val="0"/>
              </a:spcAft>
              <a:defRPr/>
            </a:pPr>
            <a:endParaRPr lang="en-US" sz="2400" dirty="0">
              <a:solidFill>
                <a:prstClr val="black"/>
              </a:solidFill>
              <a:latin typeface="Times New Roman" pitchFamily="18" charset="0"/>
            </a:endParaRPr>
          </a:p>
        </p:txBody>
      </p:sp>
      <p:pic>
        <p:nvPicPr>
          <p:cNvPr id="7" name="Picture 8" descr="NPAIHBtransparentTEAL"/>
          <p:cNvPicPr>
            <a:picLocks noChangeAspect="1" noChangeArrowheads="1"/>
          </p:cNvPicPr>
          <p:nvPr/>
        </p:nvPicPr>
        <p:blipFill>
          <a:blip r:embed="rId2" cstate="print"/>
          <a:srcRect/>
          <a:stretch>
            <a:fillRect/>
          </a:stretch>
        </p:blipFill>
        <p:spPr bwMode="auto">
          <a:xfrm>
            <a:off x="57150" y="304800"/>
            <a:ext cx="914400" cy="1363133"/>
          </a:xfrm>
          <a:prstGeom prst="rect">
            <a:avLst/>
          </a:prstGeom>
          <a:noFill/>
          <a:ln w="9525">
            <a:noFill/>
            <a:miter lim="800000"/>
            <a:headEnd/>
            <a:tailEnd/>
          </a:ln>
        </p:spPr>
      </p:pic>
      <p:grpSp>
        <p:nvGrpSpPr>
          <p:cNvPr id="2" name="Group 40"/>
          <p:cNvGrpSpPr>
            <a:grpSpLocks/>
          </p:cNvGrpSpPr>
          <p:nvPr/>
        </p:nvGrpSpPr>
        <p:grpSpPr bwMode="auto">
          <a:xfrm>
            <a:off x="0" y="1727201"/>
            <a:ext cx="6858000" cy="241300"/>
            <a:chOff x="0" y="816"/>
            <a:chExt cx="5760" cy="114"/>
          </a:xfrm>
        </p:grpSpPr>
        <p:pic>
          <p:nvPicPr>
            <p:cNvPr id="9" name="Picture 10"/>
            <p:cNvPicPr>
              <a:picLocks noChangeAspect="1" noChangeArrowheads="1"/>
            </p:cNvPicPr>
            <p:nvPr/>
          </p:nvPicPr>
          <p:blipFill>
            <a:blip r:embed="rId3" cstate="print"/>
            <a:srcRect/>
            <a:stretch>
              <a:fillRect/>
            </a:stretch>
          </p:blipFill>
          <p:spPr bwMode="auto">
            <a:xfrm>
              <a:off x="0" y="816"/>
              <a:ext cx="192" cy="114"/>
            </a:xfrm>
            <a:prstGeom prst="rect">
              <a:avLst/>
            </a:prstGeom>
            <a:noFill/>
            <a:ln w="9525">
              <a:noFill/>
              <a:miter lim="800000"/>
              <a:headEnd/>
              <a:tailEnd/>
            </a:ln>
          </p:spPr>
        </p:pic>
        <p:pic>
          <p:nvPicPr>
            <p:cNvPr id="10" name="Picture 11"/>
            <p:cNvPicPr>
              <a:picLocks noChangeAspect="1" noChangeArrowheads="1"/>
            </p:cNvPicPr>
            <p:nvPr/>
          </p:nvPicPr>
          <p:blipFill>
            <a:blip r:embed="rId4" cstate="print"/>
            <a:srcRect/>
            <a:stretch>
              <a:fillRect/>
            </a:stretch>
          </p:blipFill>
          <p:spPr bwMode="auto">
            <a:xfrm>
              <a:off x="192" y="816"/>
              <a:ext cx="192" cy="114"/>
            </a:xfrm>
            <a:prstGeom prst="rect">
              <a:avLst/>
            </a:prstGeom>
            <a:noFill/>
            <a:ln w="9525">
              <a:noFill/>
              <a:miter lim="800000"/>
              <a:headEnd/>
              <a:tailEnd/>
            </a:ln>
          </p:spPr>
        </p:pic>
        <p:pic>
          <p:nvPicPr>
            <p:cNvPr id="11" name="Picture 12"/>
            <p:cNvPicPr>
              <a:picLocks noChangeAspect="1" noChangeArrowheads="1"/>
            </p:cNvPicPr>
            <p:nvPr/>
          </p:nvPicPr>
          <p:blipFill>
            <a:blip r:embed="rId4" cstate="print"/>
            <a:srcRect/>
            <a:stretch>
              <a:fillRect/>
            </a:stretch>
          </p:blipFill>
          <p:spPr bwMode="auto">
            <a:xfrm>
              <a:off x="384" y="816"/>
              <a:ext cx="192" cy="114"/>
            </a:xfrm>
            <a:prstGeom prst="rect">
              <a:avLst/>
            </a:prstGeom>
            <a:noFill/>
            <a:ln w="9525">
              <a:noFill/>
              <a:miter lim="800000"/>
              <a:headEnd/>
              <a:tailEnd/>
            </a:ln>
          </p:spPr>
        </p:pic>
        <p:pic>
          <p:nvPicPr>
            <p:cNvPr id="12" name="Picture 13"/>
            <p:cNvPicPr>
              <a:picLocks noChangeAspect="1" noChangeArrowheads="1"/>
            </p:cNvPicPr>
            <p:nvPr/>
          </p:nvPicPr>
          <p:blipFill>
            <a:blip r:embed="rId4" cstate="print"/>
            <a:srcRect/>
            <a:stretch>
              <a:fillRect/>
            </a:stretch>
          </p:blipFill>
          <p:spPr bwMode="auto">
            <a:xfrm>
              <a:off x="576" y="816"/>
              <a:ext cx="192" cy="114"/>
            </a:xfrm>
            <a:prstGeom prst="rect">
              <a:avLst/>
            </a:prstGeom>
            <a:noFill/>
            <a:ln w="9525">
              <a:noFill/>
              <a:miter lim="800000"/>
              <a:headEnd/>
              <a:tailEnd/>
            </a:ln>
          </p:spPr>
        </p:pic>
        <p:pic>
          <p:nvPicPr>
            <p:cNvPr id="13" name="Picture 14"/>
            <p:cNvPicPr>
              <a:picLocks noChangeAspect="1" noChangeArrowheads="1"/>
            </p:cNvPicPr>
            <p:nvPr/>
          </p:nvPicPr>
          <p:blipFill>
            <a:blip r:embed="rId4" cstate="print"/>
            <a:srcRect/>
            <a:stretch>
              <a:fillRect/>
            </a:stretch>
          </p:blipFill>
          <p:spPr bwMode="auto">
            <a:xfrm>
              <a:off x="768" y="816"/>
              <a:ext cx="192" cy="114"/>
            </a:xfrm>
            <a:prstGeom prst="rect">
              <a:avLst/>
            </a:prstGeom>
            <a:noFill/>
            <a:ln w="9525">
              <a:noFill/>
              <a:miter lim="800000"/>
              <a:headEnd/>
              <a:tailEnd/>
            </a:ln>
          </p:spPr>
        </p:pic>
        <p:pic>
          <p:nvPicPr>
            <p:cNvPr id="14" name="Picture 15"/>
            <p:cNvPicPr>
              <a:picLocks noChangeAspect="1" noChangeArrowheads="1"/>
            </p:cNvPicPr>
            <p:nvPr/>
          </p:nvPicPr>
          <p:blipFill>
            <a:blip r:embed="rId4" cstate="print"/>
            <a:srcRect/>
            <a:stretch>
              <a:fillRect/>
            </a:stretch>
          </p:blipFill>
          <p:spPr bwMode="auto">
            <a:xfrm>
              <a:off x="960" y="816"/>
              <a:ext cx="192" cy="114"/>
            </a:xfrm>
            <a:prstGeom prst="rect">
              <a:avLst/>
            </a:prstGeom>
            <a:noFill/>
            <a:ln w="9525">
              <a:noFill/>
              <a:miter lim="800000"/>
              <a:headEnd/>
              <a:tailEnd/>
            </a:ln>
          </p:spPr>
        </p:pic>
        <p:pic>
          <p:nvPicPr>
            <p:cNvPr id="15" name="Picture 16"/>
            <p:cNvPicPr>
              <a:picLocks noChangeAspect="1" noChangeArrowheads="1"/>
            </p:cNvPicPr>
            <p:nvPr/>
          </p:nvPicPr>
          <p:blipFill>
            <a:blip r:embed="rId4" cstate="print"/>
            <a:srcRect/>
            <a:stretch>
              <a:fillRect/>
            </a:stretch>
          </p:blipFill>
          <p:spPr bwMode="auto">
            <a:xfrm>
              <a:off x="1152" y="816"/>
              <a:ext cx="192" cy="114"/>
            </a:xfrm>
            <a:prstGeom prst="rect">
              <a:avLst/>
            </a:prstGeom>
            <a:noFill/>
            <a:ln w="9525">
              <a:noFill/>
              <a:miter lim="800000"/>
              <a:headEnd/>
              <a:tailEnd/>
            </a:ln>
          </p:spPr>
        </p:pic>
        <p:pic>
          <p:nvPicPr>
            <p:cNvPr id="16" name="Picture 17"/>
            <p:cNvPicPr>
              <a:picLocks noChangeAspect="1" noChangeArrowheads="1"/>
            </p:cNvPicPr>
            <p:nvPr/>
          </p:nvPicPr>
          <p:blipFill>
            <a:blip r:embed="rId4" cstate="print"/>
            <a:srcRect/>
            <a:stretch>
              <a:fillRect/>
            </a:stretch>
          </p:blipFill>
          <p:spPr bwMode="auto">
            <a:xfrm>
              <a:off x="1344" y="816"/>
              <a:ext cx="192" cy="114"/>
            </a:xfrm>
            <a:prstGeom prst="rect">
              <a:avLst/>
            </a:prstGeom>
            <a:noFill/>
            <a:ln w="9525">
              <a:noFill/>
              <a:miter lim="800000"/>
              <a:headEnd/>
              <a:tailEnd/>
            </a:ln>
          </p:spPr>
        </p:pic>
        <p:pic>
          <p:nvPicPr>
            <p:cNvPr id="17" name="Picture 18"/>
            <p:cNvPicPr>
              <a:picLocks noChangeAspect="1" noChangeArrowheads="1"/>
            </p:cNvPicPr>
            <p:nvPr/>
          </p:nvPicPr>
          <p:blipFill>
            <a:blip r:embed="rId4" cstate="print"/>
            <a:srcRect/>
            <a:stretch>
              <a:fillRect/>
            </a:stretch>
          </p:blipFill>
          <p:spPr bwMode="auto">
            <a:xfrm>
              <a:off x="1536" y="816"/>
              <a:ext cx="192" cy="114"/>
            </a:xfrm>
            <a:prstGeom prst="rect">
              <a:avLst/>
            </a:prstGeom>
            <a:noFill/>
            <a:ln w="9525">
              <a:noFill/>
              <a:miter lim="800000"/>
              <a:headEnd/>
              <a:tailEnd/>
            </a:ln>
          </p:spPr>
        </p:pic>
        <p:pic>
          <p:nvPicPr>
            <p:cNvPr id="18" name="Picture 19"/>
            <p:cNvPicPr>
              <a:picLocks noChangeAspect="1" noChangeArrowheads="1"/>
            </p:cNvPicPr>
            <p:nvPr/>
          </p:nvPicPr>
          <p:blipFill>
            <a:blip r:embed="rId4" cstate="print"/>
            <a:srcRect/>
            <a:stretch>
              <a:fillRect/>
            </a:stretch>
          </p:blipFill>
          <p:spPr bwMode="auto">
            <a:xfrm>
              <a:off x="1728" y="816"/>
              <a:ext cx="192" cy="114"/>
            </a:xfrm>
            <a:prstGeom prst="rect">
              <a:avLst/>
            </a:prstGeom>
            <a:noFill/>
            <a:ln w="9525">
              <a:noFill/>
              <a:miter lim="800000"/>
              <a:headEnd/>
              <a:tailEnd/>
            </a:ln>
          </p:spPr>
        </p:pic>
        <p:pic>
          <p:nvPicPr>
            <p:cNvPr id="19" name="Picture 20"/>
            <p:cNvPicPr>
              <a:picLocks noChangeAspect="1" noChangeArrowheads="1"/>
            </p:cNvPicPr>
            <p:nvPr/>
          </p:nvPicPr>
          <p:blipFill>
            <a:blip r:embed="rId4" cstate="print"/>
            <a:srcRect/>
            <a:stretch>
              <a:fillRect/>
            </a:stretch>
          </p:blipFill>
          <p:spPr bwMode="auto">
            <a:xfrm>
              <a:off x="1920" y="816"/>
              <a:ext cx="192" cy="114"/>
            </a:xfrm>
            <a:prstGeom prst="rect">
              <a:avLst/>
            </a:prstGeom>
            <a:noFill/>
            <a:ln w="9525">
              <a:noFill/>
              <a:miter lim="800000"/>
              <a:headEnd/>
              <a:tailEnd/>
            </a:ln>
          </p:spPr>
        </p:pic>
        <p:pic>
          <p:nvPicPr>
            <p:cNvPr id="20" name="Picture 21"/>
            <p:cNvPicPr>
              <a:picLocks noChangeAspect="1" noChangeArrowheads="1"/>
            </p:cNvPicPr>
            <p:nvPr/>
          </p:nvPicPr>
          <p:blipFill>
            <a:blip r:embed="rId4" cstate="print"/>
            <a:srcRect/>
            <a:stretch>
              <a:fillRect/>
            </a:stretch>
          </p:blipFill>
          <p:spPr bwMode="auto">
            <a:xfrm>
              <a:off x="2112" y="816"/>
              <a:ext cx="192" cy="114"/>
            </a:xfrm>
            <a:prstGeom prst="rect">
              <a:avLst/>
            </a:prstGeom>
            <a:noFill/>
            <a:ln w="9525">
              <a:noFill/>
              <a:miter lim="800000"/>
              <a:headEnd/>
              <a:tailEnd/>
            </a:ln>
          </p:spPr>
        </p:pic>
        <p:pic>
          <p:nvPicPr>
            <p:cNvPr id="21" name="Picture 22"/>
            <p:cNvPicPr>
              <a:picLocks noChangeAspect="1" noChangeArrowheads="1"/>
            </p:cNvPicPr>
            <p:nvPr/>
          </p:nvPicPr>
          <p:blipFill>
            <a:blip r:embed="rId4" cstate="print"/>
            <a:srcRect/>
            <a:stretch>
              <a:fillRect/>
            </a:stretch>
          </p:blipFill>
          <p:spPr bwMode="auto">
            <a:xfrm>
              <a:off x="2304" y="816"/>
              <a:ext cx="192" cy="114"/>
            </a:xfrm>
            <a:prstGeom prst="rect">
              <a:avLst/>
            </a:prstGeom>
            <a:noFill/>
            <a:ln w="9525">
              <a:noFill/>
              <a:miter lim="800000"/>
              <a:headEnd/>
              <a:tailEnd/>
            </a:ln>
          </p:spPr>
        </p:pic>
        <p:pic>
          <p:nvPicPr>
            <p:cNvPr id="22" name="Picture 23"/>
            <p:cNvPicPr>
              <a:picLocks noChangeAspect="1" noChangeArrowheads="1"/>
            </p:cNvPicPr>
            <p:nvPr/>
          </p:nvPicPr>
          <p:blipFill>
            <a:blip r:embed="rId4" cstate="print"/>
            <a:srcRect/>
            <a:stretch>
              <a:fillRect/>
            </a:stretch>
          </p:blipFill>
          <p:spPr bwMode="auto">
            <a:xfrm>
              <a:off x="2496" y="816"/>
              <a:ext cx="192" cy="114"/>
            </a:xfrm>
            <a:prstGeom prst="rect">
              <a:avLst/>
            </a:prstGeom>
            <a:noFill/>
            <a:ln w="9525">
              <a:noFill/>
              <a:miter lim="800000"/>
              <a:headEnd/>
              <a:tailEnd/>
            </a:ln>
          </p:spPr>
        </p:pic>
        <p:pic>
          <p:nvPicPr>
            <p:cNvPr id="23" name="Picture 24"/>
            <p:cNvPicPr>
              <a:picLocks noChangeAspect="1" noChangeArrowheads="1"/>
            </p:cNvPicPr>
            <p:nvPr/>
          </p:nvPicPr>
          <p:blipFill>
            <a:blip r:embed="rId4" cstate="print"/>
            <a:srcRect/>
            <a:stretch>
              <a:fillRect/>
            </a:stretch>
          </p:blipFill>
          <p:spPr bwMode="auto">
            <a:xfrm>
              <a:off x="2688" y="816"/>
              <a:ext cx="192" cy="114"/>
            </a:xfrm>
            <a:prstGeom prst="rect">
              <a:avLst/>
            </a:prstGeom>
            <a:noFill/>
            <a:ln w="9525">
              <a:noFill/>
              <a:miter lim="800000"/>
              <a:headEnd/>
              <a:tailEnd/>
            </a:ln>
          </p:spPr>
        </p:pic>
        <p:pic>
          <p:nvPicPr>
            <p:cNvPr id="24" name="Picture 25"/>
            <p:cNvPicPr>
              <a:picLocks noChangeAspect="1" noChangeArrowheads="1"/>
            </p:cNvPicPr>
            <p:nvPr/>
          </p:nvPicPr>
          <p:blipFill>
            <a:blip r:embed="rId4" cstate="print"/>
            <a:srcRect/>
            <a:stretch>
              <a:fillRect/>
            </a:stretch>
          </p:blipFill>
          <p:spPr bwMode="auto">
            <a:xfrm>
              <a:off x="2880" y="816"/>
              <a:ext cx="192" cy="114"/>
            </a:xfrm>
            <a:prstGeom prst="rect">
              <a:avLst/>
            </a:prstGeom>
            <a:noFill/>
            <a:ln w="9525">
              <a:noFill/>
              <a:miter lim="800000"/>
              <a:headEnd/>
              <a:tailEnd/>
            </a:ln>
          </p:spPr>
        </p:pic>
        <p:pic>
          <p:nvPicPr>
            <p:cNvPr id="25" name="Picture 26"/>
            <p:cNvPicPr>
              <a:picLocks noChangeAspect="1" noChangeArrowheads="1"/>
            </p:cNvPicPr>
            <p:nvPr/>
          </p:nvPicPr>
          <p:blipFill>
            <a:blip r:embed="rId4" cstate="print"/>
            <a:srcRect/>
            <a:stretch>
              <a:fillRect/>
            </a:stretch>
          </p:blipFill>
          <p:spPr bwMode="auto">
            <a:xfrm>
              <a:off x="3072" y="816"/>
              <a:ext cx="192" cy="114"/>
            </a:xfrm>
            <a:prstGeom prst="rect">
              <a:avLst/>
            </a:prstGeom>
            <a:noFill/>
            <a:ln w="9525">
              <a:noFill/>
              <a:miter lim="800000"/>
              <a:headEnd/>
              <a:tailEnd/>
            </a:ln>
          </p:spPr>
        </p:pic>
        <p:pic>
          <p:nvPicPr>
            <p:cNvPr id="26" name="Picture 27"/>
            <p:cNvPicPr>
              <a:picLocks noChangeAspect="1" noChangeArrowheads="1"/>
            </p:cNvPicPr>
            <p:nvPr/>
          </p:nvPicPr>
          <p:blipFill>
            <a:blip r:embed="rId4" cstate="print"/>
            <a:srcRect/>
            <a:stretch>
              <a:fillRect/>
            </a:stretch>
          </p:blipFill>
          <p:spPr bwMode="auto">
            <a:xfrm>
              <a:off x="3264" y="816"/>
              <a:ext cx="192" cy="114"/>
            </a:xfrm>
            <a:prstGeom prst="rect">
              <a:avLst/>
            </a:prstGeom>
            <a:noFill/>
            <a:ln w="9525">
              <a:noFill/>
              <a:miter lim="800000"/>
              <a:headEnd/>
              <a:tailEnd/>
            </a:ln>
          </p:spPr>
        </p:pic>
        <p:pic>
          <p:nvPicPr>
            <p:cNvPr id="27" name="Picture 28"/>
            <p:cNvPicPr>
              <a:picLocks noChangeAspect="1" noChangeArrowheads="1"/>
            </p:cNvPicPr>
            <p:nvPr/>
          </p:nvPicPr>
          <p:blipFill>
            <a:blip r:embed="rId4" cstate="print"/>
            <a:srcRect/>
            <a:stretch>
              <a:fillRect/>
            </a:stretch>
          </p:blipFill>
          <p:spPr bwMode="auto">
            <a:xfrm>
              <a:off x="3456" y="816"/>
              <a:ext cx="192" cy="114"/>
            </a:xfrm>
            <a:prstGeom prst="rect">
              <a:avLst/>
            </a:prstGeom>
            <a:noFill/>
            <a:ln w="9525">
              <a:noFill/>
              <a:miter lim="800000"/>
              <a:headEnd/>
              <a:tailEnd/>
            </a:ln>
          </p:spPr>
        </p:pic>
        <p:pic>
          <p:nvPicPr>
            <p:cNvPr id="28" name="Picture 29"/>
            <p:cNvPicPr>
              <a:picLocks noChangeAspect="1" noChangeArrowheads="1"/>
            </p:cNvPicPr>
            <p:nvPr/>
          </p:nvPicPr>
          <p:blipFill>
            <a:blip r:embed="rId4" cstate="print"/>
            <a:srcRect/>
            <a:stretch>
              <a:fillRect/>
            </a:stretch>
          </p:blipFill>
          <p:spPr bwMode="auto">
            <a:xfrm>
              <a:off x="3648" y="816"/>
              <a:ext cx="192" cy="114"/>
            </a:xfrm>
            <a:prstGeom prst="rect">
              <a:avLst/>
            </a:prstGeom>
            <a:noFill/>
            <a:ln w="9525">
              <a:noFill/>
              <a:miter lim="800000"/>
              <a:headEnd/>
              <a:tailEnd/>
            </a:ln>
          </p:spPr>
        </p:pic>
        <p:pic>
          <p:nvPicPr>
            <p:cNvPr id="29" name="Picture 30"/>
            <p:cNvPicPr>
              <a:picLocks noChangeAspect="1" noChangeArrowheads="1"/>
            </p:cNvPicPr>
            <p:nvPr/>
          </p:nvPicPr>
          <p:blipFill>
            <a:blip r:embed="rId4" cstate="print"/>
            <a:srcRect/>
            <a:stretch>
              <a:fillRect/>
            </a:stretch>
          </p:blipFill>
          <p:spPr bwMode="auto">
            <a:xfrm>
              <a:off x="3840" y="816"/>
              <a:ext cx="192" cy="114"/>
            </a:xfrm>
            <a:prstGeom prst="rect">
              <a:avLst/>
            </a:prstGeom>
            <a:noFill/>
            <a:ln w="9525">
              <a:noFill/>
              <a:miter lim="800000"/>
              <a:headEnd/>
              <a:tailEnd/>
            </a:ln>
          </p:spPr>
        </p:pic>
        <p:pic>
          <p:nvPicPr>
            <p:cNvPr id="30" name="Picture 31"/>
            <p:cNvPicPr>
              <a:picLocks noChangeAspect="1" noChangeArrowheads="1"/>
            </p:cNvPicPr>
            <p:nvPr/>
          </p:nvPicPr>
          <p:blipFill>
            <a:blip r:embed="rId4" cstate="print"/>
            <a:srcRect/>
            <a:stretch>
              <a:fillRect/>
            </a:stretch>
          </p:blipFill>
          <p:spPr bwMode="auto">
            <a:xfrm>
              <a:off x="4032" y="816"/>
              <a:ext cx="192" cy="114"/>
            </a:xfrm>
            <a:prstGeom prst="rect">
              <a:avLst/>
            </a:prstGeom>
            <a:noFill/>
            <a:ln w="9525">
              <a:noFill/>
              <a:miter lim="800000"/>
              <a:headEnd/>
              <a:tailEnd/>
            </a:ln>
          </p:spPr>
        </p:pic>
        <p:pic>
          <p:nvPicPr>
            <p:cNvPr id="31" name="Picture 32"/>
            <p:cNvPicPr>
              <a:picLocks noChangeAspect="1" noChangeArrowheads="1"/>
            </p:cNvPicPr>
            <p:nvPr/>
          </p:nvPicPr>
          <p:blipFill>
            <a:blip r:embed="rId4" cstate="print"/>
            <a:srcRect/>
            <a:stretch>
              <a:fillRect/>
            </a:stretch>
          </p:blipFill>
          <p:spPr bwMode="auto">
            <a:xfrm>
              <a:off x="4224" y="816"/>
              <a:ext cx="192" cy="114"/>
            </a:xfrm>
            <a:prstGeom prst="rect">
              <a:avLst/>
            </a:prstGeom>
            <a:noFill/>
            <a:ln w="9525">
              <a:noFill/>
              <a:miter lim="800000"/>
              <a:headEnd/>
              <a:tailEnd/>
            </a:ln>
          </p:spPr>
        </p:pic>
        <p:pic>
          <p:nvPicPr>
            <p:cNvPr id="32" name="Picture 33"/>
            <p:cNvPicPr>
              <a:picLocks noChangeAspect="1" noChangeArrowheads="1"/>
            </p:cNvPicPr>
            <p:nvPr/>
          </p:nvPicPr>
          <p:blipFill>
            <a:blip r:embed="rId4" cstate="print"/>
            <a:srcRect/>
            <a:stretch>
              <a:fillRect/>
            </a:stretch>
          </p:blipFill>
          <p:spPr bwMode="auto">
            <a:xfrm>
              <a:off x="4416" y="816"/>
              <a:ext cx="192" cy="114"/>
            </a:xfrm>
            <a:prstGeom prst="rect">
              <a:avLst/>
            </a:prstGeom>
            <a:noFill/>
            <a:ln w="9525">
              <a:noFill/>
              <a:miter lim="800000"/>
              <a:headEnd/>
              <a:tailEnd/>
            </a:ln>
          </p:spPr>
        </p:pic>
        <p:pic>
          <p:nvPicPr>
            <p:cNvPr id="33" name="Picture 34"/>
            <p:cNvPicPr>
              <a:picLocks noChangeAspect="1" noChangeArrowheads="1"/>
            </p:cNvPicPr>
            <p:nvPr/>
          </p:nvPicPr>
          <p:blipFill>
            <a:blip r:embed="rId4" cstate="print"/>
            <a:srcRect/>
            <a:stretch>
              <a:fillRect/>
            </a:stretch>
          </p:blipFill>
          <p:spPr bwMode="auto">
            <a:xfrm>
              <a:off x="4608" y="816"/>
              <a:ext cx="192" cy="114"/>
            </a:xfrm>
            <a:prstGeom prst="rect">
              <a:avLst/>
            </a:prstGeom>
            <a:noFill/>
            <a:ln w="9525">
              <a:noFill/>
              <a:miter lim="800000"/>
              <a:headEnd/>
              <a:tailEnd/>
            </a:ln>
          </p:spPr>
        </p:pic>
        <p:pic>
          <p:nvPicPr>
            <p:cNvPr id="34" name="Picture 35"/>
            <p:cNvPicPr>
              <a:picLocks noChangeAspect="1" noChangeArrowheads="1"/>
            </p:cNvPicPr>
            <p:nvPr/>
          </p:nvPicPr>
          <p:blipFill>
            <a:blip r:embed="rId4" cstate="print"/>
            <a:srcRect/>
            <a:stretch>
              <a:fillRect/>
            </a:stretch>
          </p:blipFill>
          <p:spPr bwMode="auto">
            <a:xfrm>
              <a:off x="4800" y="816"/>
              <a:ext cx="192" cy="114"/>
            </a:xfrm>
            <a:prstGeom prst="rect">
              <a:avLst/>
            </a:prstGeom>
            <a:noFill/>
            <a:ln w="9525">
              <a:noFill/>
              <a:miter lim="800000"/>
              <a:headEnd/>
              <a:tailEnd/>
            </a:ln>
          </p:spPr>
        </p:pic>
        <p:pic>
          <p:nvPicPr>
            <p:cNvPr id="35" name="Picture 36"/>
            <p:cNvPicPr>
              <a:picLocks noChangeAspect="1" noChangeArrowheads="1"/>
            </p:cNvPicPr>
            <p:nvPr/>
          </p:nvPicPr>
          <p:blipFill>
            <a:blip r:embed="rId4" cstate="print"/>
            <a:srcRect/>
            <a:stretch>
              <a:fillRect/>
            </a:stretch>
          </p:blipFill>
          <p:spPr bwMode="auto">
            <a:xfrm>
              <a:off x="4992" y="816"/>
              <a:ext cx="192" cy="114"/>
            </a:xfrm>
            <a:prstGeom prst="rect">
              <a:avLst/>
            </a:prstGeom>
            <a:noFill/>
            <a:ln w="9525">
              <a:noFill/>
              <a:miter lim="800000"/>
              <a:headEnd/>
              <a:tailEnd/>
            </a:ln>
          </p:spPr>
        </p:pic>
        <p:pic>
          <p:nvPicPr>
            <p:cNvPr id="36" name="Picture 37"/>
            <p:cNvPicPr>
              <a:picLocks noChangeAspect="1" noChangeArrowheads="1"/>
            </p:cNvPicPr>
            <p:nvPr/>
          </p:nvPicPr>
          <p:blipFill>
            <a:blip r:embed="rId4" cstate="print"/>
            <a:srcRect/>
            <a:stretch>
              <a:fillRect/>
            </a:stretch>
          </p:blipFill>
          <p:spPr bwMode="auto">
            <a:xfrm>
              <a:off x="5184" y="816"/>
              <a:ext cx="192" cy="114"/>
            </a:xfrm>
            <a:prstGeom prst="rect">
              <a:avLst/>
            </a:prstGeom>
            <a:noFill/>
            <a:ln w="9525">
              <a:noFill/>
              <a:miter lim="800000"/>
              <a:headEnd/>
              <a:tailEnd/>
            </a:ln>
          </p:spPr>
        </p:pic>
        <p:pic>
          <p:nvPicPr>
            <p:cNvPr id="37" name="Picture 38"/>
            <p:cNvPicPr>
              <a:picLocks noChangeAspect="1" noChangeArrowheads="1"/>
            </p:cNvPicPr>
            <p:nvPr/>
          </p:nvPicPr>
          <p:blipFill>
            <a:blip r:embed="rId4" cstate="print"/>
            <a:srcRect/>
            <a:stretch>
              <a:fillRect/>
            </a:stretch>
          </p:blipFill>
          <p:spPr bwMode="auto">
            <a:xfrm>
              <a:off x="5376" y="816"/>
              <a:ext cx="192" cy="114"/>
            </a:xfrm>
            <a:prstGeom prst="rect">
              <a:avLst/>
            </a:prstGeom>
            <a:noFill/>
            <a:ln w="9525">
              <a:noFill/>
              <a:miter lim="800000"/>
              <a:headEnd/>
              <a:tailEnd/>
            </a:ln>
          </p:spPr>
        </p:pic>
        <p:pic>
          <p:nvPicPr>
            <p:cNvPr id="38" name="Picture 39"/>
            <p:cNvPicPr>
              <a:picLocks noChangeAspect="1" noChangeArrowheads="1"/>
            </p:cNvPicPr>
            <p:nvPr/>
          </p:nvPicPr>
          <p:blipFill>
            <a:blip r:embed="rId4" cstate="print"/>
            <a:srcRect/>
            <a:stretch>
              <a:fillRect/>
            </a:stretch>
          </p:blipFill>
          <p:spPr bwMode="auto">
            <a:xfrm>
              <a:off x="5568" y="816"/>
              <a:ext cx="192" cy="114"/>
            </a:xfrm>
            <a:prstGeom prst="rect">
              <a:avLst/>
            </a:prstGeom>
            <a:noFill/>
            <a:ln w="9525">
              <a:noFill/>
              <a:miter lim="800000"/>
              <a:headEnd/>
              <a:tailEnd/>
            </a:ln>
          </p:spPr>
        </p:pic>
      </p:grpSp>
      <p:sp>
        <p:nvSpPr>
          <p:cNvPr id="3" name="Content Placeholder 2"/>
          <p:cNvSpPr>
            <a:spLocks noGrp="1"/>
          </p:cNvSpPr>
          <p:nvPr>
            <p:ph sz="half" idx="1"/>
          </p:nvPr>
        </p:nvSpPr>
        <p:spPr>
          <a:xfrm>
            <a:off x="342900" y="2336800"/>
            <a:ext cx="3028950" cy="6197600"/>
          </a:xfrm>
        </p:spPr>
        <p:txBody>
          <a:bodyPr/>
          <a:lstStyle>
            <a:lvl1pPr>
              <a:defRPr sz="2800"/>
            </a:lvl1pPr>
            <a:lvl2pPr marL="804863" indent="-347663">
              <a:buSzPct val="85000"/>
              <a:defRPr lang="en-US" sz="2000" b="0" dirty="0" smtClean="0">
                <a:solidFill>
                  <a:schemeClr val="tx1"/>
                </a:solidFill>
                <a:latin typeface="Trebuchet MS" pitchFamily="34" charset="0"/>
              </a:defRPr>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486150" y="2336800"/>
            <a:ext cx="3028950" cy="6197600"/>
          </a:xfrm>
        </p:spPr>
        <p:txBody>
          <a:bodyPr/>
          <a:lstStyle>
            <a:lvl1pPr>
              <a:defRPr sz="2800"/>
            </a:lvl1pPr>
            <a:lvl2pPr marL="806450" indent="-285750">
              <a:tabLst/>
              <a:defRPr lang="en-US" sz="2000" dirty="0" smtClean="0">
                <a:solidFill>
                  <a:schemeClr val="tx1"/>
                </a:solidFill>
                <a:latin typeface="Trebuchet MS" pitchFamily="34" charset="0"/>
              </a:defRPr>
            </a:lvl2pPr>
            <a:lvl3pPr>
              <a:defRPr sz="2000">
                <a:solidFill>
                  <a:schemeClr val="tx1"/>
                </a:solidFill>
              </a:defRPr>
            </a:lvl3pPr>
            <a:lvl4pPr>
              <a:defRPr sz="1800">
                <a:solidFill>
                  <a:schemeClr val="tx1"/>
                </a:solidFill>
              </a:defRPr>
            </a:lvl4pPr>
            <a:lvl5pPr>
              <a:defRPr sz="1800">
                <a:solidFill>
                  <a:schemeClr val="tx1"/>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Rectangle 2"/>
          <p:cNvSpPr>
            <a:spLocks noGrp="1" noChangeArrowheads="1"/>
          </p:cNvSpPr>
          <p:nvPr>
            <p:ph type="title"/>
          </p:nvPr>
        </p:nvSpPr>
        <p:spPr bwMode="auto">
          <a:xfrm>
            <a:off x="1028700" y="101600"/>
            <a:ext cx="5486400" cy="1524000"/>
          </a:xfrm>
          <a:prstGeom prst="rect">
            <a:avLst/>
          </a:prstGeom>
          <a:noFill/>
          <a:ln w="9525">
            <a:noFill/>
            <a:miter lim="800000"/>
            <a:headEnd/>
            <a:tailEnd/>
          </a:ln>
        </p:spPr>
        <p:txBody>
          <a:bodyPr/>
          <a:lstStyle>
            <a:lvl1pPr algn="l">
              <a:defRPr/>
            </a:lvl1pPr>
          </a:lstStyle>
          <a:p>
            <a:pPr lvl="0"/>
            <a:r>
              <a:rPr lang="en-US" smtClean="0"/>
              <a:t>Click to edit Master title style</a:t>
            </a:r>
            <a:endParaRPr lang="en-US" dirty="0" smtClean="0"/>
          </a:p>
        </p:txBody>
      </p:sp>
      <p:sp>
        <p:nvSpPr>
          <p:cNvPr id="39" name="Rectangle 38"/>
          <p:cNvSpPr>
            <a:spLocks noGrp="1" noChangeArrowheads="1"/>
          </p:cNvSpPr>
          <p:nvPr>
            <p:ph type="ftr" sz="quarter" idx="10"/>
          </p:nvPr>
        </p:nvSpPr>
        <p:spPr/>
        <p:txBody>
          <a:bodyPr/>
          <a:lstStyle>
            <a:lvl1pPr>
              <a:defRPr/>
            </a:lvl1pPr>
          </a:lstStyle>
          <a:p>
            <a:pPr>
              <a:defRPr/>
            </a:pPr>
            <a:r>
              <a:rPr lang="en-US" dirty="0"/>
              <a:t>Northwest Portland Area Indian Health Board</a:t>
            </a:r>
          </a:p>
        </p:txBody>
      </p:sp>
      <p:sp>
        <p:nvSpPr>
          <p:cNvPr id="40" name="Rectangle 4"/>
          <p:cNvSpPr>
            <a:spLocks noGrp="1" noChangeArrowheads="1"/>
          </p:cNvSpPr>
          <p:nvPr>
            <p:ph type="dt" sz="half" idx="11"/>
          </p:nvPr>
        </p:nvSpPr>
        <p:spPr/>
        <p:txBody>
          <a:bodyPr/>
          <a:lstStyle>
            <a:lvl1pPr>
              <a:defRPr/>
            </a:lvl1pPr>
          </a:lstStyle>
          <a:p>
            <a:pPr>
              <a:defRPr/>
            </a:pPr>
            <a:fld id="{B630F59D-564F-4BA3-8B26-72E1794B03DE}" type="datetime1">
              <a:rPr lang="en-US"/>
              <a:pPr>
                <a:defRPr/>
              </a:pPr>
              <a:t>1/14/2013</a:t>
            </a:fld>
            <a:endParaRPr lang="en-US" dirty="0"/>
          </a:p>
        </p:txBody>
      </p:sp>
      <p:sp>
        <p:nvSpPr>
          <p:cNvPr id="41" name="Rectangle 6"/>
          <p:cNvSpPr>
            <a:spLocks noGrp="1" noChangeArrowheads="1"/>
          </p:cNvSpPr>
          <p:nvPr>
            <p:ph type="sldNum" sz="quarter" idx="12"/>
          </p:nvPr>
        </p:nvSpPr>
        <p:spPr/>
        <p:txBody>
          <a:bodyPr/>
          <a:lstStyle>
            <a:lvl1pPr>
              <a:defRPr/>
            </a:lvl1pPr>
          </a:lstStyle>
          <a:p>
            <a:pPr>
              <a:defRPr/>
            </a:pPr>
            <a:fld id="{524F8FBB-DFE3-4ABA-A41D-865664A8BAAB}"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7" name="Rectangle 7"/>
          <p:cNvSpPr>
            <a:spLocks noChangeArrowheads="1"/>
          </p:cNvSpPr>
          <p:nvPr/>
        </p:nvSpPr>
        <p:spPr bwMode="auto">
          <a:xfrm>
            <a:off x="0" y="0"/>
            <a:ext cx="6858000" cy="1727200"/>
          </a:xfrm>
          <a:prstGeom prst="rect">
            <a:avLst/>
          </a:prstGeom>
          <a:solidFill>
            <a:srgbClr val="FFFFCC"/>
          </a:solidFill>
          <a:ln w="9525">
            <a:noFill/>
            <a:miter lim="800000"/>
            <a:headEnd/>
            <a:tailEnd/>
          </a:ln>
          <a:effectLst/>
        </p:spPr>
        <p:txBody>
          <a:bodyPr wrap="none" anchor="ctr"/>
          <a:lstStyle/>
          <a:p>
            <a:pPr fontAlgn="base">
              <a:spcBef>
                <a:spcPct val="0"/>
              </a:spcBef>
              <a:spcAft>
                <a:spcPct val="0"/>
              </a:spcAft>
              <a:defRPr/>
            </a:pPr>
            <a:endParaRPr lang="en-US" sz="2400" dirty="0">
              <a:solidFill>
                <a:prstClr val="black"/>
              </a:solidFill>
              <a:latin typeface="Times New Roman" pitchFamily="18" charset="0"/>
            </a:endParaRPr>
          </a:p>
        </p:txBody>
      </p:sp>
      <p:pic>
        <p:nvPicPr>
          <p:cNvPr id="8" name="Picture 8" descr="NPAIHBtransparentTEAL"/>
          <p:cNvPicPr>
            <a:picLocks noChangeAspect="1" noChangeArrowheads="1"/>
          </p:cNvPicPr>
          <p:nvPr/>
        </p:nvPicPr>
        <p:blipFill>
          <a:blip r:embed="rId2" cstate="print"/>
          <a:srcRect/>
          <a:stretch>
            <a:fillRect/>
          </a:stretch>
        </p:blipFill>
        <p:spPr bwMode="auto">
          <a:xfrm>
            <a:off x="57150" y="304800"/>
            <a:ext cx="914400" cy="1363133"/>
          </a:xfrm>
          <a:prstGeom prst="rect">
            <a:avLst/>
          </a:prstGeom>
          <a:noFill/>
          <a:ln w="9525">
            <a:noFill/>
            <a:miter lim="800000"/>
            <a:headEnd/>
            <a:tailEnd/>
          </a:ln>
        </p:spPr>
      </p:pic>
      <p:grpSp>
        <p:nvGrpSpPr>
          <p:cNvPr id="2" name="Group 40"/>
          <p:cNvGrpSpPr>
            <a:grpSpLocks/>
          </p:cNvGrpSpPr>
          <p:nvPr/>
        </p:nvGrpSpPr>
        <p:grpSpPr bwMode="auto">
          <a:xfrm>
            <a:off x="0" y="1727201"/>
            <a:ext cx="6858000" cy="241300"/>
            <a:chOff x="0" y="816"/>
            <a:chExt cx="5760" cy="114"/>
          </a:xfrm>
        </p:grpSpPr>
        <p:pic>
          <p:nvPicPr>
            <p:cNvPr id="10" name="Picture 10"/>
            <p:cNvPicPr>
              <a:picLocks noChangeAspect="1" noChangeArrowheads="1"/>
            </p:cNvPicPr>
            <p:nvPr/>
          </p:nvPicPr>
          <p:blipFill>
            <a:blip r:embed="rId3" cstate="print"/>
            <a:srcRect/>
            <a:stretch>
              <a:fillRect/>
            </a:stretch>
          </p:blipFill>
          <p:spPr bwMode="auto">
            <a:xfrm>
              <a:off x="0" y="816"/>
              <a:ext cx="192" cy="114"/>
            </a:xfrm>
            <a:prstGeom prst="rect">
              <a:avLst/>
            </a:prstGeom>
            <a:noFill/>
            <a:ln w="9525">
              <a:noFill/>
              <a:miter lim="800000"/>
              <a:headEnd/>
              <a:tailEnd/>
            </a:ln>
          </p:spPr>
        </p:pic>
        <p:pic>
          <p:nvPicPr>
            <p:cNvPr id="12" name="Picture 10"/>
            <p:cNvPicPr>
              <a:picLocks noChangeAspect="1" noChangeArrowheads="1"/>
            </p:cNvPicPr>
            <p:nvPr/>
          </p:nvPicPr>
          <p:blipFill>
            <a:blip r:embed="rId4" cstate="print"/>
            <a:srcRect/>
            <a:stretch>
              <a:fillRect/>
            </a:stretch>
          </p:blipFill>
          <p:spPr bwMode="auto">
            <a:xfrm>
              <a:off x="192" y="816"/>
              <a:ext cx="192" cy="114"/>
            </a:xfrm>
            <a:prstGeom prst="rect">
              <a:avLst/>
            </a:prstGeom>
            <a:noFill/>
            <a:ln w="9525">
              <a:noFill/>
              <a:miter lim="800000"/>
              <a:headEnd/>
              <a:tailEnd/>
            </a:ln>
          </p:spPr>
        </p:pic>
        <p:pic>
          <p:nvPicPr>
            <p:cNvPr id="13" name="Picture 11"/>
            <p:cNvPicPr>
              <a:picLocks noChangeAspect="1" noChangeArrowheads="1"/>
            </p:cNvPicPr>
            <p:nvPr/>
          </p:nvPicPr>
          <p:blipFill>
            <a:blip r:embed="rId4" cstate="print"/>
            <a:srcRect/>
            <a:stretch>
              <a:fillRect/>
            </a:stretch>
          </p:blipFill>
          <p:spPr bwMode="auto">
            <a:xfrm>
              <a:off x="384" y="816"/>
              <a:ext cx="192" cy="114"/>
            </a:xfrm>
            <a:prstGeom prst="rect">
              <a:avLst/>
            </a:prstGeom>
            <a:noFill/>
            <a:ln w="9525">
              <a:noFill/>
              <a:miter lim="800000"/>
              <a:headEnd/>
              <a:tailEnd/>
            </a:ln>
          </p:spPr>
        </p:pic>
        <p:pic>
          <p:nvPicPr>
            <p:cNvPr id="14" name="Picture 12"/>
            <p:cNvPicPr>
              <a:picLocks noChangeAspect="1" noChangeArrowheads="1"/>
            </p:cNvPicPr>
            <p:nvPr/>
          </p:nvPicPr>
          <p:blipFill>
            <a:blip r:embed="rId4" cstate="print"/>
            <a:srcRect/>
            <a:stretch>
              <a:fillRect/>
            </a:stretch>
          </p:blipFill>
          <p:spPr bwMode="auto">
            <a:xfrm>
              <a:off x="576" y="816"/>
              <a:ext cx="192" cy="114"/>
            </a:xfrm>
            <a:prstGeom prst="rect">
              <a:avLst/>
            </a:prstGeom>
            <a:noFill/>
            <a:ln w="9525">
              <a:noFill/>
              <a:miter lim="800000"/>
              <a:headEnd/>
              <a:tailEnd/>
            </a:ln>
          </p:spPr>
        </p:pic>
        <p:pic>
          <p:nvPicPr>
            <p:cNvPr id="15" name="Picture 13"/>
            <p:cNvPicPr>
              <a:picLocks noChangeAspect="1" noChangeArrowheads="1"/>
            </p:cNvPicPr>
            <p:nvPr/>
          </p:nvPicPr>
          <p:blipFill>
            <a:blip r:embed="rId4" cstate="print"/>
            <a:srcRect/>
            <a:stretch>
              <a:fillRect/>
            </a:stretch>
          </p:blipFill>
          <p:spPr bwMode="auto">
            <a:xfrm>
              <a:off x="768" y="816"/>
              <a:ext cx="192" cy="114"/>
            </a:xfrm>
            <a:prstGeom prst="rect">
              <a:avLst/>
            </a:prstGeom>
            <a:noFill/>
            <a:ln w="9525">
              <a:noFill/>
              <a:miter lim="800000"/>
              <a:headEnd/>
              <a:tailEnd/>
            </a:ln>
          </p:spPr>
        </p:pic>
        <p:pic>
          <p:nvPicPr>
            <p:cNvPr id="16" name="Picture 14"/>
            <p:cNvPicPr>
              <a:picLocks noChangeAspect="1" noChangeArrowheads="1"/>
            </p:cNvPicPr>
            <p:nvPr/>
          </p:nvPicPr>
          <p:blipFill>
            <a:blip r:embed="rId4" cstate="print"/>
            <a:srcRect/>
            <a:stretch>
              <a:fillRect/>
            </a:stretch>
          </p:blipFill>
          <p:spPr bwMode="auto">
            <a:xfrm>
              <a:off x="960" y="816"/>
              <a:ext cx="192" cy="114"/>
            </a:xfrm>
            <a:prstGeom prst="rect">
              <a:avLst/>
            </a:prstGeom>
            <a:noFill/>
            <a:ln w="9525">
              <a:noFill/>
              <a:miter lim="800000"/>
              <a:headEnd/>
              <a:tailEnd/>
            </a:ln>
          </p:spPr>
        </p:pic>
        <p:pic>
          <p:nvPicPr>
            <p:cNvPr id="17" name="Picture 15"/>
            <p:cNvPicPr>
              <a:picLocks noChangeAspect="1" noChangeArrowheads="1"/>
            </p:cNvPicPr>
            <p:nvPr/>
          </p:nvPicPr>
          <p:blipFill>
            <a:blip r:embed="rId4" cstate="print"/>
            <a:srcRect/>
            <a:stretch>
              <a:fillRect/>
            </a:stretch>
          </p:blipFill>
          <p:spPr bwMode="auto">
            <a:xfrm>
              <a:off x="1152" y="816"/>
              <a:ext cx="192" cy="114"/>
            </a:xfrm>
            <a:prstGeom prst="rect">
              <a:avLst/>
            </a:prstGeom>
            <a:noFill/>
            <a:ln w="9525">
              <a:noFill/>
              <a:miter lim="800000"/>
              <a:headEnd/>
              <a:tailEnd/>
            </a:ln>
          </p:spPr>
        </p:pic>
        <p:pic>
          <p:nvPicPr>
            <p:cNvPr id="18" name="Picture 16"/>
            <p:cNvPicPr>
              <a:picLocks noChangeAspect="1" noChangeArrowheads="1"/>
            </p:cNvPicPr>
            <p:nvPr/>
          </p:nvPicPr>
          <p:blipFill>
            <a:blip r:embed="rId4" cstate="print"/>
            <a:srcRect/>
            <a:stretch>
              <a:fillRect/>
            </a:stretch>
          </p:blipFill>
          <p:spPr bwMode="auto">
            <a:xfrm>
              <a:off x="1344" y="816"/>
              <a:ext cx="192" cy="114"/>
            </a:xfrm>
            <a:prstGeom prst="rect">
              <a:avLst/>
            </a:prstGeom>
            <a:noFill/>
            <a:ln w="9525">
              <a:noFill/>
              <a:miter lim="800000"/>
              <a:headEnd/>
              <a:tailEnd/>
            </a:ln>
          </p:spPr>
        </p:pic>
        <p:pic>
          <p:nvPicPr>
            <p:cNvPr id="19" name="Picture 17"/>
            <p:cNvPicPr>
              <a:picLocks noChangeAspect="1" noChangeArrowheads="1"/>
            </p:cNvPicPr>
            <p:nvPr/>
          </p:nvPicPr>
          <p:blipFill>
            <a:blip r:embed="rId4" cstate="print"/>
            <a:srcRect/>
            <a:stretch>
              <a:fillRect/>
            </a:stretch>
          </p:blipFill>
          <p:spPr bwMode="auto">
            <a:xfrm>
              <a:off x="1536" y="816"/>
              <a:ext cx="192" cy="114"/>
            </a:xfrm>
            <a:prstGeom prst="rect">
              <a:avLst/>
            </a:prstGeom>
            <a:noFill/>
            <a:ln w="9525">
              <a:noFill/>
              <a:miter lim="800000"/>
              <a:headEnd/>
              <a:tailEnd/>
            </a:ln>
          </p:spPr>
        </p:pic>
        <p:pic>
          <p:nvPicPr>
            <p:cNvPr id="20" name="Picture 18"/>
            <p:cNvPicPr>
              <a:picLocks noChangeAspect="1" noChangeArrowheads="1"/>
            </p:cNvPicPr>
            <p:nvPr/>
          </p:nvPicPr>
          <p:blipFill>
            <a:blip r:embed="rId4" cstate="print"/>
            <a:srcRect/>
            <a:stretch>
              <a:fillRect/>
            </a:stretch>
          </p:blipFill>
          <p:spPr bwMode="auto">
            <a:xfrm>
              <a:off x="1728" y="816"/>
              <a:ext cx="192" cy="114"/>
            </a:xfrm>
            <a:prstGeom prst="rect">
              <a:avLst/>
            </a:prstGeom>
            <a:noFill/>
            <a:ln w="9525">
              <a:noFill/>
              <a:miter lim="800000"/>
              <a:headEnd/>
              <a:tailEnd/>
            </a:ln>
          </p:spPr>
        </p:pic>
        <p:pic>
          <p:nvPicPr>
            <p:cNvPr id="21" name="Picture 19"/>
            <p:cNvPicPr>
              <a:picLocks noChangeAspect="1" noChangeArrowheads="1"/>
            </p:cNvPicPr>
            <p:nvPr/>
          </p:nvPicPr>
          <p:blipFill>
            <a:blip r:embed="rId4" cstate="print"/>
            <a:srcRect/>
            <a:stretch>
              <a:fillRect/>
            </a:stretch>
          </p:blipFill>
          <p:spPr bwMode="auto">
            <a:xfrm>
              <a:off x="1920" y="816"/>
              <a:ext cx="192" cy="114"/>
            </a:xfrm>
            <a:prstGeom prst="rect">
              <a:avLst/>
            </a:prstGeom>
            <a:noFill/>
            <a:ln w="9525">
              <a:noFill/>
              <a:miter lim="800000"/>
              <a:headEnd/>
              <a:tailEnd/>
            </a:ln>
          </p:spPr>
        </p:pic>
        <p:pic>
          <p:nvPicPr>
            <p:cNvPr id="22" name="Picture 20"/>
            <p:cNvPicPr>
              <a:picLocks noChangeAspect="1" noChangeArrowheads="1"/>
            </p:cNvPicPr>
            <p:nvPr/>
          </p:nvPicPr>
          <p:blipFill>
            <a:blip r:embed="rId4" cstate="print"/>
            <a:srcRect/>
            <a:stretch>
              <a:fillRect/>
            </a:stretch>
          </p:blipFill>
          <p:spPr bwMode="auto">
            <a:xfrm>
              <a:off x="2112" y="816"/>
              <a:ext cx="192" cy="114"/>
            </a:xfrm>
            <a:prstGeom prst="rect">
              <a:avLst/>
            </a:prstGeom>
            <a:noFill/>
            <a:ln w="9525">
              <a:noFill/>
              <a:miter lim="800000"/>
              <a:headEnd/>
              <a:tailEnd/>
            </a:ln>
          </p:spPr>
        </p:pic>
        <p:pic>
          <p:nvPicPr>
            <p:cNvPr id="23" name="Picture 21"/>
            <p:cNvPicPr>
              <a:picLocks noChangeAspect="1" noChangeArrowheads="1"/>
            </p:cNvPicPr>
            <p:nvPr/>
          </p:nvPicPr>
          <p:blipFill>
            <a:blip r:embed="rId4" cstate="print"/>
            <a:srcRect/>
            <a:stretch>
              <a:fillRect/>
            </a:stretch>
          </p:blipFill>
          <p:spPr bwMode="auto">
            <a:xfrm>
              <a:off x="2304" y="816"/>
              <a:ext cx="192" cy="114"/>
            </a:xfrm>
            <a:prstGeom prst="rect">
              <a:avLst/>
            </a:prstGeom>
            <a:noFill/>
            <a:ln w="9525">
              <a:noFill/>
              <a:miter lim="800000"/>
              <a:headEnd/>
              <a:tailEnd/>
            </a:ln>
          </p:spPr>
        </p:pic>
        <p:pic>
          <p:nvPicPr>
            <p:cNvPr id="24" name="Picture 22"/>
            <p:cNvPicPr>
              <a:picLocks noChangeAspect="1" noChangeArrowheads="1"/>
            </p:cNvPicPr>
            <p:nvPr/>
          </p:nvPicPr>
          <p:blipFill>
            <a:blip r:embed="rId4" cstate="print"/>
            <a:srcRect/>
            <a:stretch>
              <a:fillRect/>
            </a:stretch>
          </p:blipFill>
          <p:spPr bwMode="auto">
            <a:xfrm>
              <a:off x="2496" y="816"/>
              <a:ext cx="192" cy="114"/>
            </a:xfrm>
            <a:prstGeom prst="rect">
              <a:avLst/>
            </a:prstGeom>
            <a:noFill/>
            <a:ln w="9525">
              <a:noFill/>
              <a:miter lim="800000"/>
              <a:headEnd/>
              <a:tailEnd/>
            </a:ln>
          </p:spPr>
        </p:pic>
        <p:pic>
          <p:nvPicPr>
            <p:cNvPr id="25" name="Picture 23"/>
            <p:cNvPicPr>
              <a:picLocks noChangeAspect="1" noChangeArrowheads="1"/>
            </p:cNvPicPr>
            <p:nvPr/>
          </p:nvPicPr>
          <p:blipFill>
            <a:blip r:embed="rId4" cstate="print"/>
            <a:srcRect/>
            <a:stretch>
              <a:fillRect/>
            </a:stretch>
          </p:blipFill>
          <p:spPr bwMode="auto">
            <a:xfrm>
              <a:off x="2688" y="816"/>
              <a:ext cx="192" cy="114"/>
            </a:xfrm>
            <a:prstGeom prst="rect">
              <a:avLst/>
            </a:prstGeom>
            <a:noFill/>
            <a:ln w="9525">
              <a:noFill/>
              <a:miter lim="800000"/>
              <a:headEnd/>
              <a:tailEnd/>
            </a:ln>
          </p:spPr>
        </p:pic>
        <p:pic>
          <p:nvPicPr>
            <p:cNvPr id="26" name="Picture 24"/>
            <p:cNvPicPr>
              <a:picLocks noChangeAspect="1" noChangeArrowheads="1"/>
            </p:cNvPicPr>
            <p:nvPr/>
          </p:nvPicPr>
          <p:blipFill>
            <a:blip r:embed="rId4" cstate="print"/>
            <a:srcRect/>
            <a:stretch>
              <a:fillRect/>
            </a:stretch>
          </p:blipFill>
          <p:spPr bwMode="auto">
            <a:xfrm>
              <a:off x="2880" y="816"/>
              <a:ext cx="192" cy="114"/>
            </a:xfrm>
            <a:prstGeom prst="rect">
              <a:avLst/>
            </a:prstGeom>
            <a:noFill/>
            <a:ln w="9525">
              <a:noFill/>
              <a:miter lim="800000"/>
              <a:headEnd/>
              <a:tailEnd/>
            </a:ln>
          </p:spPr>
        </p:pic>
        <p:pic>
          <p:nvPicPr>
            <p:cNvPr id="27" name="Picture 25"/>
            <p:cNvPicPr>
              <a:picLocks noChangeAspect="1" noChangeArrowheads="1"/>
            </p:cNvPicPr>
            <p:nvPr/>
          </p:nvPicPr>
          <p:blipFill>
            <a:blip r:embed="rId4" cstate="print"/>
            <a:srcRect/>
            <a:stretch>
              <a:fillRect/>
            </a:stretch>
          </p:blipFill>
          <p:spPr bwMode="auto">
            <a:xfrm>
              <a:off x="3072" y="816"/>
              <a:ext cx="192" cy="114"/>
            </a:xfrm>
            <a:prstGeom prst="rect">
              <a:avLst/>
            </a:prstGeom>
            <a:noFill/>
            <a:ln w="9525">
              <a:noFill/>
              <a:miter lim="800000"/>
              <a:headEnd/>
              <a:tailEnd/>
            </a:ln>
          </p:spPr>
        </p:pic>
        <p:pic>
          <p:nvPicPr>
            <p:cNvPr id="28" name="Picture 26"/>
            <p:cNvPicPr>
              <a:picLocks noChangeAspect="1" noChangeArrowheads="1"/>
            </p:cNvPicPr>
            <p:nvPr/>
          </p:nvPicPr>
          <p:blipFill>
            <a:blip r:embed="rId4" cstate="print"/>
            <a:srcRect/>
            <a:stretch>
              <a:fillRect/>
            </a:stretch>
          </p:blipFill>
          <p:spPr bwMode="auto">
            <a:xfrm>
              <a:off x="3264" y="816"/>
              <a:ext cx="192" cy="114"/>
            </a:xfrm>
            <a:prstGeom prst="rect">
              <a:avLst/>
            </a:prstGeom>
            <a:noFill/>
            <a:ln w="9525">
              <a:noFill/>
              <a:miter lim="800000"/>
              <a:headEnd/>
              <a:tailEnd/>
            </a:ln>
          </p:spPr>
        </p:pic>
        <p:pic>
          <p:nvPicPr>
            <p:cNvPr id="29" name="Picture 27"/>
            <p:cNvPicPr>
              <a:picLocks noChangeAspect="1" noChangeArrowheads="1"/>
            </p:cNvPicPr>
            <p:nvPr/>
          </p:nvPicPr>
          <p:blipFill>
            <a:blip r:embed="rId4" cstate="print"/>
            <a:srcRect/>
            <a:stretch>
              <a:fillRect/>
            </a:stretch>
          </p:blipFill>
          <p:spPr bwMode="auto">
            <a:xfrm>
              <a:off x="3456" y="816"/>
              <a:ext cx="192" cy="114"/>
            </a:xfrm>
            <a:prstGeom prst="rect">
              <a:avLst/>
            </a:prstGeom>
            <a:noFill/>
            <a:ln w="9525">
              <a:noFill/>
              <a:miter lim="800000"/>
              <a:headEnd/>
              <a:tailEnd/>
            </a:ln>
          </p:spPr>
        </p:pic>
        <p:pic>
          <p:nvPicPr>
            <p:cNvPr id="30" name="Picture 28"/>
            <p:cNvPicPr>
              <a:picLocks noChangeAspect="1" noChangeArrowheads="1"/>
            </p:cNvPicPr>
            <p:nvPr/>
          </p:nvPicPr>
          <p:blipFill>
            <a:blip r:embed="rId4" cstate="print"/>
            <a:srcRect/>
            <a:stretch>
              <a:fillRect/>
            </a:stretch>
          </p:blipFill>
          <p:spPr bwMode="auto">
            <a:xfrm>
              <a:off x="3648" y="816"/>
              <a:ext cx="192" cy="114"/>
            </a:xfrm>
            <a:prstGeom prst="rect">
              <a:avLst/>
            </a:prstGeom>
            <a:noFill/>
            <a:ln w="9525">
              <a:noFill/>
              <a:miter lim="800000"/>
              <a:headEnd/>
              <a:tailEnd/>
            </a:ln>
          </p:spPr>
        </p:pic>
        <p:pic>
          <p:nvPicPr>
            <p:cNvPr id="31" name="Picture 29"/>
            <p:cNvPicPr>
              <a:picLocks noChangeAspect="1" noChangeArrowheads="1"/>
            </p:cNvPicPr>
            <p:nvPr/>
          </p:nvPicPr>
          <p:blipFill>
            <a:blip r:embed="rId4" cstate="print"/>
            <a:srcRect/>
            <a:stretch>
              <a:fillRect/>
            </a:stretch>
          </p:blipFill>
          <p:spPr bwMode="auto">
            <a:xfrm>
              <a:off x="3840" y="816"/>
              <a:ext cx="192" cy="114"/>
            </a:xfrm>
            <a:prstGeom prst="rect">
              <a:avLst/>
            </a:prstGeom>
            <a:noFill/>
            <a:ln w="9525">
              <a:noFill/>
              <a:miter lim="800000"/>
              <a:headEnd/>
              <a:tailEnd/>
            </a:ln>
          </p:spPr>
        </p:pic>
        <p:pic>
          <p:nvPicPr>
            <p:cNvPr id="32" name="Picture 30"/>
            <p:cNvPicPr>
              <a:picLocks noChangeAspect="1" noChangeArrowheads="1"/>
            </p:cNvPicPr>
            <p:nvPr/>
          </p:nvPicPr>
          <p:blipFill>
            <a:blip r:embed="rId4" cstate="print"/>
            <a:srcRect/>
            <a:stretch>
              <a:fillRect/>
            </a:stretch>
          </p:blipFill>
          <p:spPr bwMode="auto">
            <a:xfrm>
              <a:off x="4032" y="816"/>
              <a:ext cx="192" cy="114"/>
            </a:xfrm>
            <a:prstGeom prst="rect">
              <a:avLst/>
            </a:prstGeom>
            <a:noFill/>
            <a:ln w="9525">
              <a:noFill/>
              <a:miter lim="800000"/>
              <a:headEnd/>
              <a:tailEnd/>
            </a:ln>
          </p:spPr>
        </p:pic>
        <p:pic>
          <p:nvPicPr>
            <p:cNvPr id="33" name="Picture 31"/>
            <p:cNvPicPr>
              <a:picLocks noChangeAspect="1" noChangeArrowheads="1"/>
            </p:cNvPicPr>
            <p:nvPr/>
          </p:nvPicPr>
          <p:blipFill>
            <a:blip r:embed="rId4" cstate="print"/>
            <a:srcRect/>
            <a:stretch>
              <a:fillRect/>
            </a:stretch>
          </p:blipFill>
          <p:spPr bwMode="auto">
            <a:xfrm>
              <a:off x="4224" y="816"/>
              <a:ext cx="192" cy="114"/>
            </a:xfrm>
            <a:prstGeom prst="rect">
              <a:avLst/>
            </a:prstGeom>
            <a:noFill/>
            <a:ln w="9525">
              <a:noFill/>
              <a:miter lim="800000"/>
              <a:headEnd/>
              <a:tailEnd/>
            </a:ln>
          </p:spPr>
        </p:pic>
        <p:pic>
          <p:nvPicPr>
            <p:cNvPr id="34" name="Picture 32"/>
            <p:cNvPicPr>
              <a:picLocks noChangeAspect="1" noChangeArrowheads="1"/>
            </p:cNvPicPr>
            <p:nvPr/>
          </p:nvPicPr>
          <p:blipFill>
            <a:blip r:embed="rId4" cstate="print"/>
            <a:srcRect/>
            <a:stretch>
              <a:fillRect/>
            </a:stretch>
          </p:blipFill>
          <p:spPr bwMode="auto">
            <a:xfrm>
              <a:off x="4416" y="816"/>
              <a:ext cx="192" cy="114"/>
            </a:xfrm>
            <a:prstGeom prst="rect">
              <a:avLst/>
            </a:prstGeom>
            <a:noFill/>
            <a:ln w="9525">
              <a:noFill/>
              <a:miter lim="800000"/>
              <a:headEnd/>
              <a:tailEnd/>
            </a:ln>
          </p:spPr>
        </p:pic>
        <p:pic>
          <p:nvPicPr>
            <p:cNvPr id="35" name="Picture 33"/>
            <p:cNvPicPr>
              <a:picLocks noChangeAspect="1" noChangeArrowheads="1"/>
            </p:cNvPicPr>
            <p:nvPr/>
          </p:nvPicPr>
          <p:blipFill>
            <a:blip r:embed="rId4" cstate="print"/>
            <a:srcRect/>
            <a:stretch>
              <a:fillRect/>
            </a:stretch>
          </p:blipFill>
          <p:spPr bwMode="auto">
            <a:xfrm>
              <a:off x="4608" y="816"/>
              <a:ext cx="192" cy="114"/>
            </a:xfrm>
            <a:prstGeom prst="rect">
              <a:avLst/>
            </a:prstGeom>
            <a:noFill/>
            <a:ln w="9525">
              <a:noFill/>
              <a:miter lim="800000"/>
              <a:headEnd/>
              <a:tailEnd/>
            </a:ln>
          </p:spPr>
        </p:pic>
        <p:pic>
          <p:nvPicPr>
            <p:cNvPr id="36" name="Picture 34"/>
            <p:cNvPicPr>
              <a:picLocks noChangeAspect="1" noChangeArrowheads="1"/>
            </p:cNvPicPr>
            <p:nvPr/>
          </p:nvPicPr>
          <p:blipFill>
            <a:blip r:embed="rId4" cstate="print"/>
            <a:srcRect/>
            <a:stretch>
              <a:fillRect/>
            </a:stretch>
          </p:blipFill>
          <p:spPr bwMode="auto">
            <a:xfrm>
              <a:off x="4800" y="816"/>
              <a:ext cx="192" cy="114"/>
            </a:xfrm>
            <a:prstGeom prst="rect">
              <a:avLst/>
            </a:prstGeom>
            <a:noFill/>
            <a:ln w="9525">
              <a:noFill/>
              <a:miter lim="800000"/>
              <a:headEnd/>
              <a:tailEnd/>
            </a:ln>
          </p:spPr>
        </p:pic>
        <p:pic>
          <p:nvPicPr>
            <p:cNvPr id="37" name="Picture 35"/>
            <p:cNvPicPr>
              <a:picLocks noChangeAspect="1" noChangeArrowheads="1"/>
            </p:cNvPicPr>
            <p:nvPr/>
          </p:nvPicPr>
          <p:blipFill>
            <a:blip r:embed="rId4" cstate="print"/>
            <a:srcRect/>
            <a:stretch>
              <a:fillRect/>
            </a:stretch>
          </p:blipFill>
          <p:spPr bwMode="auto">
            <a:xfrm>
              <a:off x="4992" y="816"/>
              <a:ext cx="192" cy="114"/>
            </a:xfrm>
            <a:prstGeom prst="rect">
              <a:avLst/>
            </a:prstGeom>
            <a:noFill/>
            <a:ln w="9525">
              <a:noFill/>
              <a:miter lim="800000"/>
              <a:headEnd/>
              <a:tailEnd/>
            </a:ln>
          </p:spPr>
        </p:pic>
        <p:pic>
          <p:nvPicPr>
            <p:cNvPr id="38" name="Picture 36"/>
            <p:cNvPicPr>
              <a:picLocks noChangeAspect="1" noChangeArrowheads="1"/>
            </p:cNvPicPr>
            <p:nvPr/>
          </p:nvPicPr>
          <p:blipFill>
            <a:blip r:embed="rId4" cstate="print"/>
            <a:srcRect/>
            <a:stretch>
              <a:fillRect/>
            </a:stretch>
          </p:blipFill>
          <p:spPr bwMode="auto">
            <a:xfrm>
              <a:off x="5184" y="816"/>
              <a:ext cx="192" cy="114"/>
            </a:xfrm>
            <a:prstGeom prst="rect">
              <a:avLst/>
            </a:prstGeom>
            <a:noFill/>
            <a:ln w="9525">
              <a:noFill/>
              <a:miter lim="800000"/>
              <a:headEnd/>
              <a:tailEnd/>
            </a:ln>
          </p:spPr>
        </p:pic>
        <p:pic>
          <p:nvPicPr>
            <p:cNvPr id="39" name="Picture 37"/>
            <p:cNvPicPr>
              <a:picLocks noChangeAspect="1" noChangeArrowheads="1"/>
            </p:cNvPicPr>
            <p:nvPr/>
          </p:nvPicPr>
          <p:blipFill>
            <a:blip r:embed="rId4" cstate="print"/>
            <a:srcRect/>
            <a:stretch>
              <a:fillRect/>
            </a:stretch>
          </p:blipFill>
          <p:spPr bwMode="auto">
            <a:xfrm>
              <a:off x="5376" y="816"/>
              <a:ext cx="192" cy="114"/>
            </a:xfrm>
            <a:prstGeom prst="rect">
              <a:avLst/>
            </a:prstGeom>
            <a:noFill/>
            <a:ln w="9525">
              <a:noFill/>
              <a:miter lim="800000"/>
              <a:headEnd/>
              <a:tailEnd/>
            </a:ln>
          </p:spPr>
        </p:pic>
        <p:pic>
          <p:nvPicPr>
            <p:cNvPr id="40" name="Picture 38"/>
            <p:cNvPicPr>
              <a:picLocks noChangeAspect="1" noChangeArrowheads="1"/>
            </p:cNvPicPr>
            <p:nvPr/>
          </p:nvPicPr>
          <p:blipFill>
            <a:blip r:embed="rId4" cstate="print"/>
            <a:srcRect/>
            <a:stretch>
              <a:fillRect/>
            </a:stretch>
          </p:blipFill>
          <p:spPr bwMode="auto">
            <a:xfrm>
              <a:off x="5568" y="816"/>
              <a:ext cx="192" cy="114"/>
            </a:xfrm>
            <a:prstGeom prst="rect">
              <a:avLst/>
            </a:prstGeom>
            <a:noFill/>
            <a:ln w="9525">
              <a:noFill/>
              <a:miter lim="800000"/>
              <a:headEnd/>
              <a:tailEnd/>
            </a:ln>
          </p:spPr>
        </p:pic>
      </p:grpSp>
      <p:sp>
        <p:nvSpPr>
          <p:cNvPr id="3" name="Text Placeholder 2"/>
          <p:cNvSpPr>
            <a:spLocks noGrp="1"/>
          </p:cNvSpPr>
          <p:nvPr>
            <p:ph type="body" idx="1"/>
          </p:nvPr>
        </p:nvSpPr>
        <p:spPr>
          <a:xfrm>
            <a:off x="342900" y="2032000"/>
            <a:ext cx="3030141" cy="11176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3251200"/>
            <a:ext cx="3030141" cy="5283200"/>
          </a:xfrm>
        </p:spPr>
        <p:txBody>
          <a:bodyPr/>
          <a:lstStyle>
            <a:lvl1pPr>
              <a:defRPr sz="2400"/>
            </a:lvl1pPr>
            <a:lvl2pPr marL="804863" indent="-347663">
              <a:defRPr lang="en-US" sz="2000" dirty="0" smtClean="0">
                <a:solidFill>
                  <a:schemeClr val="tx1"/>
                </a:solidFill>
                <a:latin typeface="Trebuchet MS" pitchFamily="34" charset="0"/>
              </a:defRPr>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483769" y="2032000"/>
            <a:ext cx="3031331" cy="11176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3251200"/>
            <a:ext cx="3031331" cy="5283201"/>
          </a:xfrm>
        </p:spPr>
        <p:txBody>
          <a:bodyPr/>
          <a:lstStyle>
            <a:lvl1pPr>
              <a:defRPr sz="2400"/>
            </a:lvl1pPr>
            <a:lvl2pPr marL="804863" indent="-347663">
              <a:defRPr lang="en-US" sz="2000" dirty="0" smtClean="0">
                <a:solidFill>
                  <a:schemeClr val="tx1"/>
                </a:solidFill>
                <a:latin typeface="Trebuchet MS" pitchFamily="34" charset="0"/>
              </a:defRPr>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itle 10"/>
          <p:cNvSpPr>
            <a:spLocks noGrp="1"/>
          </p:cNvSpPr>
          <p:nvPr>
            <p:ph type="title"/>
          </p:nvPr>
        </p:nvSpPr>
        <p:spPr>
          <a:xfrm>
            <a:off x="1028700" y="101600"/>
            <a:ext cx="5486400" cy="1524000"/>
          </a:xfrm>
        </p:spPr>
        <p:txBody>
          <a:bodyPr/>
          <a:lstStyle/>
          <a:p>
            <a:r>
              <a:rPr lang="en-US" smtClean="0"/>
              <a:t>Click to edit Master title style</a:t>
            </a:r>
            <a:endParaRPr lang="en-US" dirty="0"/>
          </a:p>
        </p:txBody>
      </p:sp>
      <p:sp>
        <p:nvSpPr>
          <p:cNvPr id="41" name="Rectangle 5"/>
          <p:cNvSpPr>
            <a:spLocks noGrp="1" noChangeArrowheads="1"/>
          </p:cNvSpPr>
          <p:nvPr>
            <p:ph type="ftr" sz="quarter" idx="10"/>
          </p:nvPr>
        </p:nvSpPr>
        <p:spPr/>
        <p:txBody>
          <a:bodyPr/>
          <a:lstStyle>
            <a:lvl1pPr>
              <a:defRPr/>
            </a:lvl1pPr>
          </a:lstStyle>
          <a:p>
            <a:pPr>
              <a:defRPr/>
            </a:pPr>
            <a:r>
              <a:rPr lang="en-US" dirty="0"/>
              <a:t>Northwest Portland Area Indian Health Board</a:t>
            </a:r>
          </a:p>
        </p:txBody>
      </p:sp>
      <p:sp>
        <p:nvSpPr>
          <p:cNvPr id="42" name="Rectangle 4"/>
          <p:cNvSpPr>
            <a:spLocks noGrp="1" noChangeArrowheads="1"/>
          </p:cNvSpPr>
          <p:nvPr>
            <p:ph type="dt" sz="half" idx="11"/>
          </p:nvPr>
        </p:nvSpPr>
        <p:spPr/>
        <p:txBody>
          <a:bodyPr/>
          <a:lstStyle>
            <a:lvl1pPr>
              <a:defRPr/>
            </a:lvl1pPr>
          </a:lstStyle>
          <a:p>
            <a:pPr>
              <a:defRPr/>
            </a:pPr>
            <a:fld id="{1D53844B-0E79-4C7E-B9CA-73CE2D04DECA}" type="datetime1">
              <a:rPr lang="en-US"/>
              <a:pPr>
                <a:defRPr/>
              </a:pPr>
              <a:t>1/14/2013</a:t>
            </a:fld>
            <a:endParaRPr lang="en-US" dirty="0"/>
          </a:p>
        </p:txBody>
      </p:sp>
      <p:sp>
        <p:nvSpPr>
          <p:cNvPr id="43" name="Rectangle 6"/>
          <p:cNvSpPr>
            <a:spLocks noGrp="1" noChangeArrowheads="1"/>
          </p:cNvSpPr>
          <p:nvPr>
            <p:ph type="sldNum" sz="quarter" idx="12"/>
          </p:nvPr>
        </p:nvSpPr>
        <p:spPr/>
        <p:txBody>
          <a:bodyPr/>
          <a:lstStyle>
            <a:lvl1pPr>
              <a:defRPr/>
            </a:lvl1pPr>
          </a:lstStyle>
          <a:p>
            <a:pPr>
              <a:defRPr/>
            </a:pPr>
            <a:fld id="{FFCEA058-F945-4C6D-A0CA-275994C823A1}"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pSp>
        <p:nvGrpSpPr>
          <p:cNvPr id="2" name="Group 39"/>
          <p:cNvGrpSpPr>
            <a:grpSpLocks/>
          </p:cNvGrpSpPr>
          <p:nvPr/>
        </p:nvGrpSpPr>
        <p:grpSpPr bwMode="auto">
          <a:xfrm>
            <a:off x="0" y="1"/>
            <a:ext cx="6858000" cy="1968500"/>
            <a:chOff x="0" y="0"/>
            <a:chExt cx="9144000" cy="1476375"/>
          </a:xfrm>
        </p:grpSpPr>
        <p:grpSp>
          <p:nvGrpSpPr>
            <p:cNvPr id="3" name="Group 7"/>
            <p:cNvGrpSpPr>
              <a:grpSpLocks/>
            </p:cNvGrpSpPr>
            <p:nvPr/>
          </p:nvGrpSpPr>
          <p:grpSpPr bwMode="auto">
            <a:xfrm>
              <a:off x="0" y="0"/>
              <a:ext cx="9144000" cy="1295400"/>
              <a:chOff x="0" y="0"/>
              <a:chExt cx="9144000" cy="1295400"/>
            </a:xfrm>
          </p:grpSpPr>
          <p:sp>
            <p:nvSpPr>
              <p:cNvPr id="35" name="Rectangle 7"/>
              <p:cNvSpPr>
                <a:spLocks noChangeArrowheads="1"/>
              </p:cNvSpPr>
              <p:nvPr/>
            </p:nvSpPr>
            <p:spPr bwMode="auto">
              <a:xfrm>
                <a:off x="0" y="0"/>
                <a:ext cx="9144000" cy="1295400"/>
              </a:xfrm>
              <a:prstGeom prst="rect">
                <a:avLst/>
              </a:prstGeom>
              <a:solidFill>
                <a:srgbClr val="FFFFCC"/>
              </a:solidFill>
              <a:ln w="9525">
                <a:noFill/>
                <a:miter lim="800000"/>
                <a:headEnd/>
                <a:tailEnd/>
              </a:ln>
              <a:effectLst/>
            </p:spPr>
            <p:txBody>
              <a:bodyPr wrap="none" anchor="ctr"/>
              <a:lstStyle/>
              <a:p>
                <a:pPr fontAlgn="base">
                  <a:spcBef>
                    <a:spcPct val="0"/>
                  </a:spcBef>
                  <a:spcAft>
                    <a:spcPct val="0"/>
                  </a:spcAft>
                  <a:defRPr/>
                </a:pPr>
                <a:endParaRPr lang="en-US" sz="2400" dirty="0">
                  <a:solidFill>
                    <a:prstClr val="black"/>
                  </a:solidFill>
                  <a:latin typeface="Times New Roman" pitchFamily="18" charset="0"/>
                </a:endParaRPr>
              </a:p>
            </p:txBody>
          </p:sp>
          <p:pic>
            <p:nvPicPr>
              <p:cNvPr id="36" name="Picture 8" descr="NPAIHBtransparentTEAL"/>
              <p:cNvPicPr>
                <a:picLocks noChangeAspect="1" noChangeArrowheads="1"/>
              </p:cNvPicPr>
              <p:nvPr/>
            </p:nvPicPr>
            <p:blipFill>
              <a:blip r:embed="rId2" cstate="print"/>
              <a:srcRect/>
              <a:stretch>
                <a:fillRect/>
              </a:stretch>
            </p:blipFill>
            <p:spPr bwMode="auto">
              <a:xfrm>
                <a:off x="76200" y="228600"/>
                <a:ext cx="1219200" cy="1022350"/>
              </a:xfrm>
              <a:prstGeom prst="rect">
                <a:avLst/>
              </a:prstGeom>
              <a:noFill/>
              <a:ln w="9525">
                <a:noFill/>
                <a:miter lim="800000"/>
                <a:headEnd/>
                <a:tailEnd/>
              </a:ln>
            </p:spPr>
          </p:pic>
        </p:grpSp>
        <p:grpSp>
          <p:nvGrpSpPr>
            <p:cNvPr id="4" name="Group 40"/>
            <p:cNvGrpSpPr>
              <a:grpSpLocks/>
            </p:cNvGrpSpPr>
            <p:nvPr/>
          </p:nvGrpSpPr>
          <p:grpSpPr bwMode="auto">
            <a:xfrm>
              <a:off x="0" y="1295400"/>
              <a:ext cx="9144000" cy="180975"/>
              <a:chOff x="0" y="816"/>
              <a:chExt cx="5760" cy="114"/>
            </a:xfrm>
          </p:grpSpPr>
          <p:pic>
            <p:nvPicPr>
              <p:cNvPr id="5" name="Picture 10"/>
              <p:cNvPicPr>
                <a:picLocks noChangeAspect="1" noChangeArrowheads="1"/>
              </p:cNvPicPr>
              <p:nvPr/>
            </p:nvPicPr>
            <p:blipFill>
              <a:blip r:embed="rId3" cstate="print"/>
              <a:srcRect/>
              <a:stretch>
                <a:fillRect/>
              </a:stretch>
            </p:blipFill>
            <p:spPr bwMode="auto">
              <a:xfrm>
                <a:off x="0" y="816"/>
                <a:ext cx="192" cy="114"/>
              </a:xfrm>
              <a:prstGeom prst="rect">
                <a:avLst/>
              </a:prstGeom>
              <a:noFill/>
              <a:ln w="9525">
                <a:noFill/>
                <a:miter lim="800000"/>
                <a:headEnd/>
                <a:tailEnd/>
              </a:ln>
            </p:spPr>
          </p:pic>
          <p:pic>
            <p:nvPicPr>
              <p:cNvPr id="6" name="Picture 11"/>
              <p:cNvPicPr>
                <a:picLocks noChangeAspect="1" noChangeArrowheads="1"/>
              </p:cNvPicPr>
              <p:nvPr/>
            </p:nvPicPr>
            <p:blipFill>
              <a:blip r:embed="rId4" cstate="print"/>
              <a:srcRect/>
              <a:stretch>
                <a:fillRect/>
              </a:stretch>
            </p:blipFill>
            <p:spPr bwMode="auto">
              <a:xfrm>
                <a:off x="192" y="816"/>
                <a:ext cx="192" cy="114"/>
              </a:xfrm>
              <a:prstGeom prst="rect">
                <a:avLst/>
              </a:prstGeom>
              <a:noFill/>
              <a:ln w="9525">
                <a:noFill/>
                <a:miter lim="800000"/>
                <a:headEnd/>
                <a:tailEnd/>
              </a:ln>
            </p:spPr>
          </p:pic>
          <p:pic>
            <p:nvPicPr>
              <p:cNvPr id="7" name="Picture 12"/>
              <p:cNvPicPr>
                <a:picLocks noChangeAspect="1" noChangeArrowheads="1"/>
              </p:cNvPicPr>
              <p:nvPr/>
            </p:nvPicPr>
            <p:blipFill>
              <a:blip r:embed="rId4" cstate="print"/>
              <a:srcRect/>
              <a:stretch>
                <a:fillRect/>
              </a:stretch>
            </p:blipFill>
            <p:spPr bwMode="auto">
              <a:xfrm>
                <a:off x="384" y="816"/>
                <a:ext cx="192" cy="114"/>
              </a:xfrm>
              <a:prstGeom prst="rect">
                <a:avLst/>
              </a:prstGeom>
              <a:noFill/>
              <a:ln w="9525">
                <a:noFill/>
                <a:miter lim="800000"/>
                <a:headEnd/>
                <a:tailEnd/>
              </a:ln>
            </p:spPr>
          </p:pic>
          <p:pic>
            <p:nvPicPr>
              <p:cNvPr id="8" name="Picture 13"/>
              <p:cNvPicPr>
                <a:picLocks noChangeAspect="1" noChangeArrowheads="1"/>
              </p:cNvPicPr>
              <p:nvPr/>
            </p:nvPicPr>
            <p:blipFill>
              <a:blip r:embed="rId4" cstate="print"/>
              <a:srcRect/>
              <a:stretch>
                <a:fillRect/>
              </a:stretch>
            </p:blipFill>
            <p:spPr bwMode="auto">
              <a:xfrm>
                <a:off x="576" y="816"/>
                <a:ext cx="192" cy="114"/>
              </a:xfrm>
              <a:prstGeom prst="rect">
                <a:avLst/>
              </a:prstGeom>
              <a:noFill/>
              <a:ln w="9525">
                <a:noFill/>
                <a:miter lim="800000"/>
                <a:headEnd/>
                <a:tailEnd/>
              </a:ln>
            </p:spPr>
          </p:pic>
          <p:pic>
            <p:nvPicPr>
              <p:cNvPr id="9" name="Picture 14"/>
              <p:cNvPicPr>
                <a:picLocks noChangeAspect="1" noChangeArrowheads="1"/>
              </p:cNvPicPr>
              <p:nvPr/>
            </p:nvPicPr>
            <p:blipFill>
              <a:blip r:embed="rId4" cstate="print"/>
              <a:srcRect/>
              <a:stretch>
                <a:fillRect/>
              </a:stretch>
            </p:blipFill>
            <p:spPr bwMode="auto">
              <a:xfrm>
                <a:off x="768" y="816"/>
                <a:ext cx="192" cy="114"/>
              </a:xfrm>
              <a:prstGeom prst="rect">
                <a:avLst/>
              </a:prstGeom>
              <a:noFill/>
              <a:ln w="9525">
                <a:noFill/>
                <a:miter lim="800000"/>
                <a:headEnd/>
                <a:tailEnd/>
              </a:ln>
            </p:spPr>
          </p:pic>
          <p:pic>
            <p:nvPicPr>
              <p:cNvPr id="10" name="Picture 15"/>
              <p:cNvPicPr>
                <a:picLocks noChangeAspect="1" noChangeArrowheads="1"/>
              </p:cNvPicPr>
              <p:nvPr/>
            </p:nvPicPr>
            <p:blipFill>
              <a:blip r:embed="rId4" cstate="print"/>
              <a:srcRect/>
              <a:stretch>
                <a:fillRect/>
              </a:stretch>
            </p:blipFill>
            <p:spPr bwMode="auto">
              <a:xfrm>
                <a:off x="960" y="816"/>
                <a:ext cx="192" cy="114"/>
              </a:xfrm>
              <a:prstGeom prst="rect">
                <a:avLst/>
              </a:prstGeom>
              <a:noFill/>
              <a:ln w="9525">
                <a:noFill/>
                <a:miter lim="800000"/>
                <a:headEnd/>
                <a:tailEnd/>
              </a:ln>
            </p:spPr>
          </p:pic>
          <p:pic>
            <p:nvPicPr>
              <p:cNvPr id="11" name="Picture 16"/>
              <p:cNvPicPr>
                <a:picLocks noChangeAspect="1" noChangeArrowheads="1"/>
              </p:cNvPicPr>
              <p:nvPr/>
            </p:nvPicPr>
            <p:blipFill>
              <a:blip r:embed="rId4" cstate="print"/>
              <a:srcRect/>
              <a:stretch>
                <a:fillRect/>
              </a:stretch>
            </p:blipFill>
            <p:spPr bwMode="auto">
              <a:xfrm>
                <a:off x="1152" y="816"/>
                <a:ext cx="192" cy="114"/>
              </a:xfrm>
              <a:prstGeom prst="rect">
                <a:avLst/>
              </a:prstGeom>
              <a:noFill/>
              <a:ln w="9525">
                <a:noFill/>
                <a:miter lim="800000"/>
                <a:headEnd/>
                <a:tailEnd/>
              </a:ln>
            </p:spPr>
          </p:pic>
          <p:pic>
            <p:nvPicPr>
              <p:cNvPr id="12" name="Picture 17"/>
              <p:cNvPicPr>
                <a:picLocks noChangeAspect="1" noChangeArrowheads="1"/>
              </p:cNvPicPr>
              <p:nvPr/>
            </p:nvPicPr>
            <p:blipFill>
              <a:blip r:embed="rId4" cstate="print"/>
              <a:srcRect/>
              <a:stretch>
                <a:fillRect/>
              </a:stretch>
            </p:blipFill>
            <p:spPr bwMode="auto">
              <a:xfrm>
                <a:off x="1344" y="816"/>
                <a:ext cx="192" cy="114"/>
              </a:xfrm>
              <a:prstGeom prst="rect">
                <a:avLst/>
              </a:prstGeom>
              <a:noFill/>
              <a:ln w="9525">
                <a:noFill/>
                <a:miter lim="800000"/>
                <a:headEnd/>
                <a:tailEnd/>
              </a:ln>
            </p:spPr>
          </p:pic>
          <p:pic>
            <p:nvPicPr>
              <p:cNvPr id="13" name="Picture 18"/>
              <p:cNvPicPr>
                <a:picLocks noChangeAspect="1" noChangeArrowheads="1"/>
              </p:cNvPicPr>
              <p:nvPr/>
            </p:nvPicPr>
            <p:blipFill>
              <a:blip r:embed="rId4" cstate="print"/>
              <a:srcRect/>
              <a:stretch>
                <a:fillRect/>
              </a:stretch>
            </p:blipFill>
            <p:spPr bwMode="auto">
              <a:xfrm>
                <a:off x="1536" y="816"/>
                <a:ext cx="192" cy="114"/>
              </a:xfrm>
              <a:prstGeom prst="rect">
                <a:avLst/>
              </a:prstGeom>
              <a:noFill/>
              <a:ln w="9525">
                <a:noFill/>
                <a:miter lim="800000"/>
                <a:headEnd/>
                <a:tailEnd/>
              </a:ln>
            </p:spPr>
          </p:pic>
          <p:pic>
            <p:nvPicPr>
              <p:cNvPr id="14" name="Picture 19"/>
              <p:cNvPicPr>
                <a:picLocks noChangeAspect="1" noChangeArrowheads="1"/>
              </p:cNvPicPr>
              <p:nvPr/>
            </p:nvPicPr>
            <p:blipFill>
              <a:blip r:embed="rId4" cstate="print"/>
              <a:srcRect/>
              <a:stretch>
                <a:fillRect/>
              </a:stretch>
            </p:blipFill>
            <p:spPr bwMode="auto">
              <a:xfrm>
                <a:off x="1728" y="816"/>
                <a:ext cx="192" cy="114"/>
              </a:xfrm>
              <a:prstGeom prst="rect">
                <a:avLst/>
              </a:prstGeom>
              <a:noFill/>
              <a:ln w="9525">
                <a:noFill/>
                <a:miter lim="800000"/>
                <a:headEnd/>
                <a:tailEnd/>
              </a:ln>
            </p:spPr>
          </p:pic>
          <p:pic>
            <p:nvPicPr>
              <p:cNvPr id="15" name="Picture 20"/>
              <p:cNvPicPr>
                <a:picLocks noChangeAspect="1" noChangeArrowheads="1"/>
              </p:cNvPicPr>
              <p:nvPr/>
            </p:nvPicPr>
            <p:blipFill>
              <a:blip r:embed="rId4" cstate="print"/>
              <a:srcRect/>
              <a:stretch>
                <a:fillRect/>
              </a:stretch>
            </p:blipFill>
            <p:spPr bwMode="auto">
              <a:xfrm>
                <a:off x="1920" y="816"/>
                <a:ext cx="192" cy="114"/>
              </a:xfrm>
              <a:prstGeom prst="rect">
                <a:avLst/>
              </a:prstGeom>
              <a:noFill/>
              <a:ln w="9525">
                <a:noFill/>
                <a:miter lim="800000"/>
                <a:headEnd/>
                <a:tailEnd/>
              </a:ln>
            </p:spPr>
          </p:pic>
          <p:pic>
            <p:nvPicPr>
              <p:cNvPr id="16" name="Picture 21"/>
              <p:cNvPicPr>
                <a:picLocks noChangeAspect="1" noChangeArrowheads="1"/>
              </p:cNvPicPr>
              <p:nvPr/>
            </p:nvPicPr>
            <p:blipFill>
              <a:blip r:embed="rId4" cstate="print"/>
              <a:srcRect/>
              <a:stretch>
                <a:fillRect/>
              </a:stretch>
            </p:blipFill>
            <p:spPr bwMode="auto">
              <a:xfrm>
                <a:off x="2112" y="816"/>
                <a:ext cx="192" cy="114"/>
              </a:xfrm>
              <a:prstGeom prst="rect">
                <a:avLst/>
              </a:prstGeom>
              <a:noFill/>
              <a:ln w="9525">
                <a:noFill/>
                <a:miter lim="800000"/>
                <a:headEnd/>
                <a:tailEnd/>
              </a:ln>
            </p:spPr>
          </p:pic>
          <p:pic>
            <p:nvPicPr>
              <p:cNvPr id="17" name="Picture 22"/>
              <p:cNvPicPr>
                <a:picLocks noChangeAspect="1" noChangeArrowheads="1"/>
              </p:cNvPicPr>
              <p:nvPr/>
            </p:nvPicPr>
            <p:blipFill>
              <a:blip r:embed="rId4" cstate="print"/>
              <a:srcRect/>
              <a:stretch>
                <a:fillRect/>
              </a:stretch>
            </p:blipFill>
            <p:spPr bwMode="auto">
              <a:xfrm>
                <a:off x="2304" y="816"/>
                <a:ext cx="192" cy="114"/>
              </a:xfrm>
              <a:prstGeom prst="rect">
                <a:avLst/>
              </a:prstGeom>
              <a:noFill/>
              <a:ln w="9525">
                <a:noFill/>
                <a:miter lim="800000"/>
                <a:headEnd/>
                <a:tailEnd/>
              </a:ln>
            </p:spPr>
          </p:pic>
          <p:pic>
            <p:nvPicPr>
              <p:cNvPr id="18" name="Picture 23"/>
              <p:cNvPicPr>
                <a:picLocks noChangeAspect="1" noChangeArrowheads="1"/>
              </p:cNvPicPr>
              <p:nvPr/>
            </p:nvPicPr>
            <p:blipFill>
              <a:blip r:embed="rId4" cstate="print"/>
              <a:srcRect/>
              <a:stretch>
                <a:fillRect/>
              </a:stretch>
            </p:blipFill>
            <p:spPr bwMode="auto">
              <a:xfrm>
                <a:off x="2496" y="816"/>
                <a:ext cx="192" cy="114"/>
              </a:xfrm>
              <a:prstGeom prst="rect">
                <a:avLst/>
              </a:prstGeom>
              <a:noFill/>
              <a:ln w="9525">
                <a:noFill/>
                <a:miter lim="800000"/>
                <a:headEnd/>
                <a:tailEnd/>
              </a:ln>
            </p:spPr>
          </p:pic>
          <p:pic>
            <p:nvPicPr>
              <p:cNvPr id="19" name="Picture 24"/>
              <p:cNvPicPr>
                <a:picLocks noChangeAspect="1" noChangeArrowheads="1"/>
              </p:cNvPicPr>
              <p:nvPr/>
            </p:nvPicPr>
            <p:blipFill>
              <a:blip r:embed="rId4" cstate="print"/>
              <a:srcRect/>
              <a:stretch>
                <a:fillRect/>
              </a:stretch>
            </p:blipFill>
            <p:spPr bwMode="auto">
              <a:xfrm>
                <a:off x="2688" y="816"/>
                <a:ext cx="192" cy="114"/>
              </a:xfrm>
              <a:prstGeom prst="rect">
                <a:avLst/>
              </a:prstGeom>
              <a:noFill/>
              <a:ln w="9525">
                <a:noFill/>
                <a:miter lim="800000"/>
                <a:headEnd/>
                <a:tailEnd/>
              </a:ln>
            </p:spPr>
          </p:pic>
          <p:pic>
            <p:nvPicPr>
              <p:cNvPr id="20" name="Picture 25"/>
              <p:cNvPicPr>
                <a:picLocks noChangeAspect="1" noChangeArrowheads="1"/>
              </p:cNvPicPr>
              <p:nvPr/>
            </p:nvPicPr>
            <p:blipFill>
              <a:blip r:embed="rId4" cstate="print"/>
              <a:srcRect/>
              <a:stretch>
                <a:fillRect/>
              </a:stretch>
            </p:blipFill>
            <p:spPr bwMode="auto">
              <a:xfrm>
                <a:off x="2880" y="816"/>
                <a:ext cx="192" cy="114"/>
              </a:xfrm>
              <a:prstGeom prst="rect">
                <a:avLst/>
              </a:prstGeom>
              <a:noFill/>
              <a:ln w="9525">
                <a:noFill/>
                <a:miter lim="800000"/>
                <a:headEnd/>
                <a:tailEnd/>
              </a:ln>
            </p:spPr>
          </p:pic>
          <p:pic>
            <p:nvPicPr>
              <p:cNvPr id="21" name="Picture 26"/>
              <p:cNvPicPr>
                <a:picLocks noChangeAspect="1" noChangeArrowheads="1"/>
              </p:cNvPicPr>
              <p:nvPr/>
            </p:nvPicPr>
            <p:blipFill>
              <a:blip r:embed="rId4" cstate="print"/>
              <a:srcRect/>
              <a:stretch>
                <a:fillRect/>
              </a:stretch>
            </p:blipFill>
            <p:spPr bwMode="auto">
              <a:xfrm>
                <a:off x="3072" y="816"/>
                <a:ext cx="192" cy="114"/>
              </a:xfrm>
              <a:prstGeom prst="rect">
                <a:avLst/>
              </a:prstGeom>
              <a:noFill/>
              <a:ln w="9525">
                <a:noFill/>
                <a:miter lim="800000"/>
                <a:headEnd/>
                <a:tailEnd/>
              </a:ln>
            </p:spPr>
          </p:pic>
          <p:pic>
            <p:nvPicPr>
              <p:cNvPr id="22" name="Picture 27"/>
              <p:cNvPicPr>
                <a:picLocks noChangeAspect="1" noChangeArrowheads="1"/>
              </p:cNvPicPr>
              <p:nvPr/>
            </p:nvPicPr>
            <p:blipFill>
              <a:blip r:embed="rId4" cstate="print"/>
              <a:srcRect/>
              <a:stretch>
                <a:fillRect/>
              </a:stretch>
            </p:blipFill>
            <p:spPr bwMode="auto">
              <a:xfrm>
                <a:off x="3264" y="816"/>
                <a:ext cx="192" cy="114"/>
              </a:xfrm>
              <a:prstGeom prst="rect">
                <a:avLst/>
              </a:prstGeom>
              <a:noFill/>
              <a:ln w="9525">
                <a:noFill/>
                <a:miter lim="800000"/>
                <a:headEnd/>
                <a:tailEnd/>
              </a:ln>
            </p:spPr>
          </p:pic>
          <p:pic>
            <p:nvPicPr>
              <p:cNvPr id="23" name="Picture 28"/>
              <p:cNvPicPr>
                <a:picLocks noChangeAspect="1" noChangeArrowheads="1"/>
              </p:cNvPicPr>
              <p:nvPr/>
            </p:nvPicPr>
            <p:blipFill>
              <a:blip r:embed="rId4" cstate="print"/>
              <a:srcRect/>
              <a:stretch>
                <a:fillRect/>
              </a:stretch>
            </p:blipFill>
            <p:spPr bwMode="auto">
              <a:xfrm>
                <a:off x="3456" y="816"/>
                <a:ext cx="192" cy="114"/>
              </a:xfrm>
              <a:prstGeom prst="rect">
                <a:avLst/>
              </a:prstGeom>
              <a:noFill/>
              <a:ln w="9525">
                <a:noFill/>
                <a:miter lim="800000"/>
                <a:headEnd/>
                <a:tailEnd/>
              </a:ln>
            </p:spPr>
          </p:pic>
          <p:pic>
            <p:nvPicPr>
              <p:cNvPr id="24" name="Picture 29"/>
              <p:cNvPicPr>
                <a:picLocks noChangeAspect="1" noChangeArrowheads="1"/>
              </p:cNvPicPr>
              <p:nvPr/>
            </p:nvPicPr>
            <p:blipFill>
              <a:blip r:embed="rId4" cstate="print"/>
              <a:srcRect/>
              <a:stretch>
                <a:fillRect/>
              </a:stretch>
            </p:blipFill>
            <p:spPr bwMode="auto">
              <a:xfrm>
                <a:off x="3648" y="816"/>
                <a:ext cx="192" cy="114"/>
              </a:xfrm>
              <a:prstGeom prst="rect">
                <a:avLst/>
              </a:prstGeom>
              <a:noFill/>
              <a:ln w="9525">
                <a:noFill/>
                <a:miter lim="800000"/>
                <a:headEnd/>
                <a:tailEnd/>
              </a:ln>
            </p:spPr>
          </p:pic>
          <p:pic>
            <p:nvPicPr>
              <p:cNvPr id="25" name="Picture 30"/>
              <p:cNvPicPr>
                <a:picLocks noChangeAspect="1" noChangeArrowheads="1"/>
              </p:cNvPicPr>
              <p:nvPr/>
            </p:nvPicPr>
            <p:blipFill>
              <a:blip r:embed="rId4" cstate="print"/>
              <a:srcRect/>
              <a:stretch>
                <a:fillRect/>
              </a:stretch>
            </p:blipFill>
            <p:spPr bwMode="auto">
              <a:xfrm>
                <a:off x="3840" y="816"/>
                <a:ext cx="192" cy="114"/>
              </a:xfrm>
              <a:prstGeom prst="rect">
                <a:avLst/>
              </a:prstGeom>
              <a:noFill/>
              <a:ln w="9525">
                <a:noFill/>
                <a:miter lim="800000"/>
                <a:headEnd/>
                <a:tailEnd/>
              </a:ln>
            </p:spPr>
          </p:pic>
          <p:pic>
            <p:nvPicPr>
              <p:cNvPr id="26" name="Picture 31"/>
              <p:cNvPicPr>
                <a:picLocks noChangeAspect="1" noChangeArrowheads="1"/>
              </p:cNvPicPr>
              <p:nvPr/>
            </p:nvPicPr>
            <p:blipFill>
              <a:blip r:embed="rId4" cstate="print"/>
              <a:srcRect/>
              <a:stretch>
                <a:fillRect/>
              </a:stretch>
            </p:blipFill>
            <p:spPr bwMode="auto">
              <a:xfrm>
                <a:off x="4032" y="816"/>
                <a:ext cx="192" cy="114"/>
              </a:xfrm>
              <a:prstGeom prst="rect">
                <a:avLst/>
              </a:prstGeom>
              <a:noFill/>
              <a:ln w="9525">
                <a:noFill/>
                <a:miter lim="800000"/>
                <a:headEnd/>
                <a:tailEnd/>
              </a:ln>
            </p:spPr>
          </p:pic>
          <p:pic>
            <p:nvPicPr>
              <p:cNvPr id="27" name="Picture 32"/>
              <p:cNvPicPr>
                <a:picLocks noChangeAspect="1" noChangeArrowheads="1"/>
              </p:cNvPicPr>
              <p:nvPr/>
            </p:nvPicPr>
            <p:blipFill>
              <a:blip r:embed="rId4" cstate="print"/>
              <a:srcRect/>
              <a:stretch>
                <a:fillRect/>
              </a:stretch>
            </p:blipFill>
            <p:spPr bwMode="auto">
              <a:xfrm>
                <a:off x="4224" y="816"/>
                <a:ext cx="192" cy="114"/>
              </a:xfrm>
              <a:prstGeom prst="rect">
                <a:avLst/>
              </a:prstGeom>
              <a:noFill/>
              <a:ln w="9525">
                <a:noFill/>
                <a:miter lim="800000"/>
                <a:headEnd/>
                <a:tailEnd/>
              </a:ln>
            </p:spPr>
          </p:pic>
          <p:pic>
            <p:nvPicPr>
              <p:cNvPr id="28" name="Picture 33"/>
              <p:cNvPicPr>
                <a:picLocks noChangeAspect="1" noChangeArrowheads="1"/>
              </p:cNvPicPr>
              <p:nvPr/>
            </p:nvPicPr>
            <p:blipFill>
              <a:blip r:embed="rId4" cstate="print"/>
              <a:srcRect/>
              <a:stretch>
                <a:fillRect/>
              </a:stretch>
            </p:blipFill>
            <p:spPr bwMode="auto">
              <a:xfrm>
                <a:off x="4416" y="816"/>
                <a:ext cx="192" cy="114"/>
              </a:xfrm>
              <a:prstGeom prst="rect">
                <a:avLst/>
              </a:prstGeom>
              <a:noFill/>
              <a:ln w="9525">
                <a:noFill/>
                <a:miter lim="800000"/>
                <a:headEnd/>
                <a:tailEnd/>
              </a:ln>
            </p:spPr>
          </p:pic>
          <p:pic>
            <p:nvPicPr>
              <p:cNvPr id="29" name="Picture 34"/>
              <p:cNvPicPr>
                <a:picLocks noChangeAspect="1" noChangeArrowheads="1"/>
              </p:cNvPicPr>
              <p:nvPr/>
            </p:nvPicPr>
            <p:blipFill>
              <a:blip r:embed="rId4" cstate="print"/>
              <a:srcRect/>
              <a:stretch>
                <a:fillRect/>
              </a:stretch>
            </p:blipFill>
            <p:spPr bwMode="auto">
              <a:xfrm>
                <a:off x="4608" y="816"/>
                <a:ext cx="192" cy="114"/>
              </a:xfrm>
              <a:prstGeom prst="rect">
                <a:avLst/>
              </a:prstGeom>
              <a:noFill/>
              <a:ln w="9525">
                <a:noFill/>
                <a:miter lim="800000"/>
                <a:headEnd/>
                <a:tailEnd/>
              </a:ln>
            </p:spPr>
          </p:pic>
          <p:pic>
            <p:nvPicPr>
              <p:cNvPr id="30" name="Picture 35"/>
              <p:cNvPicPr>
                <a:picLocks noChangeAspect="1" noChangeArrowheads="1"/>
              </p:cNvPicPr>
              <p:nvPr/>
            </p:nvPicPr>
            <p:blipFill>
              <a:blip r:embed="rId4" cstate="print"/>
              <a:srcRect/>
              <a:stretch>
                <a:fillRect/>
              </a:stretch>
            </p:blipFill>
            <p:spPr bwMode="auto">
              <a:xfrm>
                <a:off x="4800" y="816"/>
                <a:ext cx="192" cy="114"/>
              </a:xfrm>
              <a:prstGeom prst="rect">
                <a:avLst/>
              </a:prstGeom>
              <a:noFill/>
              <a:ln w="9525">
                <a:noFill/>
                <a:miter lim="800000"/>
                <a:headEnd/>
                <a:tailEnd/>
              </a:ln>
            </p:spPr>
          </p:pic>
          <p:pic>
            <p:nvPicPr>
              <p:cNvPr id="31" name="Picture 36"/>
              <p:cNvPicPr>
                <a:picLocks noChangeAspect="1" noChangeArrowheads="1"/>
              </p:cNvPicPr>
              <p:nvPr/>
            </p:nvPicPr>
            <p:blipFill>
              <a:blip r:embed="rId4" cstate="print"/>
              <a:srcRect/>
              <a:stretch>
                <a:fillRect/>
              </a:stretch>
            </p:blipFill>
            <p:spPr bwMode="auto">
              <a:xfrm>
                <a:off x="4992" y="816"/>
                <a:ext cx="192" cy="114"/>
              </a:xfrm>
              <a:prstGeom prst="rect">
                <a:avLst/>
              </a:prstGeom>
              <a:noFill/>
              <a:ln w="9525">
                <a:noFill/>
                <a:miter lim="800000"/>
                <a:headEnd/>
                <a:tailEnd/>
              </a:ln>
            </p:spPr>
          </p:pic>
          <p:pic>
            <p:nvPicPr>
              <p:cNvPr id="32" name="Picture 37"/>
              <p:cNvPicPr>
                <a:picLocks noChangeAspect="1" noChangeArrowheads="1"/>
              </p:cNvPicPr>
              <p:nvPr/>
            </p:nvPicPr>
            <p:blipFill>
              <a:blip r:embed="rId4" cstate="print"/>
              <a:srcRect/>
              <a:stretch>
                <a:fillRect/>
              </a:stretch>
            </p:blipFill>
            <p:spPr bwMode="auto">
              <a:xfrm>
                <a:off x="5184" y="816"/>
                <a:ext cx="192" cy="114"/>
              </a:xfrm>
              <a:prstGeom prst="rect">
                <a:avLst/>
              </a:prstGeom>
              <a:noFill/>
              <a:ln w="9525">
                <a:noFill/>
                <a:miter lim="800000"/>
                <a:headEnd/>
                <a:tailEnd/>
              </a:ln>
            </p:spPr>
          </p:pic>
          <p:pic>
            <p:nvPicPr>
              <p:cNvPr id="33" name="Picture 38"/>
              <p:cNvPicPr>
                <a:picLocks noChangeAspect="1" noChangeArrowheads="1"/>
              </p:cNvPicPr>
              <p:nvPr/>
            </p:nvPicPr>
            <p:blipFill>
              <a:blip r:embed="rId4" cstate="print"/>
              <a:srcRect/>
              <a:stretch>
                <a:fillRect/>
              </a:stretch>
            </p:blipFill>
            <p:spPr bwMode="auto">
              <a:xfrm>
                <a:off x="5376" y="816"/>
                <a:ext cx="192" cy="114"/>
              </a:xfrm>
              <a:prstGeom prst="rect">
                <a:avLst/>
              </a:prstGeom>
              <a:noFill/>
              <a:ln w="9525">
                <a:noFill/>
                <a:miter lim="800000"/>
                <a:headEnd/>
                <a:tailEnd/>
              </a:ln>
            </p:spPr>
          </p:pic>
          <p:pic>
            <p:nvPicPr>
              <p:cNvPr id="34" name="Picture 39"/>
              <p:cNvPicPr>
                <a:picLocks noChangeAspect="1" noChangeArrowheads="1"/>
              </p:cNvPicPr>
              <p:nvPr/>
            </p:nvPicPr>
            <p:blipFill>
              <a:blip r:embed="rId4" cstate="print"/>
              <a:srcRect/>
              <a:stretch>
                <a:fillRect/>
              </a:stretch>
            </p:blipFill>
            <p:spPr bwMode="auto">
              <a:xfrm>
                <a:off x="5568" y="816"/>
                <a:ext cx="192" cy="114"/>
              </a:xfrm>
              <a:prstGeom prst="rect">
                <a:avLst/>
              </a:prstGeom>
              <a:noFill/>
              <a:ln w="9525">
                <a:noFill/>
                <a:miter lim="800000"/>
                <a:headEnd/>
                <a:tailEnd/>
              </a:ln>
            </p:spPr>
          </p:pic>
        </p:grpSp>
      </p:grpSp>
      <p:sp>
        <p:nvSpPr>
          <p:cNvPr id="37" name="Rectangle 2"/>
          <p:cNvSpPr txBox="1">
            <a:spLocks noChangeArrowheads="1"/>
          </p:cNvSpPr>
          <p:nvPr/>
        </p:nvSpPr>
        <p:spPr bwMode="auto">
          <a:xfrm>
            <a:off x="1028700" y="101600"/>
            <a:ext cx="5486400" cy="1524000"/>
          </a:xfrm>
          <a:prstGeom prst="rect">
            <a:avLst/>
          </a:prstGeom>
          <a:noFill/>
          <a:ln w="9525">
            <a:noFill/>
            <a:miter lim="800000"/>
            <a:headEnd/>
            <a:tailEnd/>
          </a:ln>
        </p:spPr>
        <p:txBody>
          <a:bodyPr anchor="ctr"/>
          <a:lstStyle>
            <a:lvl1pPr algn="l">
              <a:defRPr/>
            </a:lvl1pPr>
          </a:lstStyle>
          <a:p>
            <a:pPr eaLnBrk="0" fontAlgn="base" hangingPunct="0">
              <a:spcBef>
                <a:spcPct val="0"/>
              </a:spcBef>
              <a:spcAft>
                <a:spcPct val="0"/>
              </a:spcAft>
              <a:defRPr/>
            </a:pPr>
            <a:r>
              <a:rPr lang="en-US" sz="4000" kern="0" dirty="0" smtClean="0">
                <a:solidFill>
                  <a:srgbClr val="990000"/>
                </a:solidFill>
                <a:latin typeface="Georgia" pitchFamily="18" charset="0"/>
              </a:rPr>
              <a:t>Click to edit Master title style</a:t>
            </a:r>
          </a:p>
        </p:txBody>
      </p:sp>
      <p:sp>
        <p:nvSpPr>
          <p:cNvPr id="38" name="Rectangle 5"/>
          <p:cNvSpPr>
            <a:spLocks noGrp="1" noChangeArrowheads="1"/>
          </p:cNvSpPr>
          <p:nvPr>
            <p:ph type="ftr" sz="quarter" idx="10"/>
          </p:nvPr>
        </p:nvSpPr>
        <p:spPr/>
        <p:txBody>
          <a:bodyPr/>
          <a:lstStyle>
            <a:lvl1pPr algn="ctr">
              <a:defRPr sz="1200">
                <a:solidFill>
                  <a:srgbClr val="800000"/>
                </a:solidFill>
                <a:latin typeface="Gill Sans MT" pitchFamily="34" charset="0"/>
              </a:defRPr>
            </a:lvl1pPr>
          </a:lstStyle>
          <a:p>
            <a:pPr>
              <a:defRPr/>
            </a:pPr>
            <a:r>
              <a:rPr lang="en-US" dirty="0"/>
              <a:t>Northwest Portland Area Indian Health Board</a:t>
            </a:r>
          </a:p>
        </p:txBody>
      </p:sp>
      <p:sp>
        <p:nvSpPr>
          <p:cNvPr id="39" name="Rectangle 38"/>
          <p:cNvSpPr>
            <a:spLocks noGrp="1" noChangeArrowheads="1"/>
          </p:cNvSpPr>
          <p:nvPr>
            <p:ph type="dt" sz="half" idx="11"/>
          </p:nvPr>
        </p:nvSpPr>
        <p:spPr/>
        <p:txBody>
          <a:bodyPr/>
          <a:lstStyle>
            <a:lvl1pPr>
              <a:defRPr sz="1200">
                <a:solidFill>
                  <a:srgbClr val="800000"/>
                </a:solidFill>
                <a:latin typeface="Gill Sans MT" pitchFamily="34" charset="0"/>
              </a:defRPr>
            </a:lvl1pPr>
          </a:lstStyle>
          <a:p>
            <a:pPr>
              <a:defRPr/>
            </a:pPr>
            <a:fld id="{29C1E1A0-7579-46A4-9B31-62303218D472}" type="datetime1">
              <a:rPr lang="en-US"/>
              <a:pPr>
                <a:defRPr/>
              </a:pPr>
              <a:t>1/14/2013</a:t>
            </a:fld>
            <a:endParaRPr lang="en-US" dirty="0"/>
          </a:p>
        </p:txBody>
      </p:sp>
      <p:sp>
        <p:nvSpPr>
          <p:cNvPr id="40" name="Rectangle 6"/>
          <p:cNvSpPr>
            <a:spLocks noGrp="1" noChangeArrowheads="1"/>
          </p:cNvSpPr>
          <p:nvPr>
            <p:ph type="sldNum" sz="quarter" idx="12"/>
          </p:nvPr>
        </p:nvSpPr>
        <p:spPr/>
        <p:txBody>
          <a:bodyPr/>
          <a:lstStyle>
            <a:lvl1pPr algn="r">
              <a:defRPr sz="1200">
                <a:solidFill>
                  <a:srgbClr val="800000"/>
                </a:solidFill>
                <a:latin typeface="Georgia" pitchFamily="18" charset="0"/>
              </a:defRPr>
            </a:lvl1pPr>
          </a:lstStyle>
          <a:p>
            <a:pPr>
              <a:defRPr/>
            </a:pPr>
            <a:fld id="{9C7D06AE-20E0-49C7-9537-E8A2F28FCB5F}"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Meg edit">
    <p:spTree>
      <p:nvGrpSpPr>
        <p:cNvPr id="1" name=""/>
        <p:cNvGrpSpPr/>
        <p:nvPr/>
      </p:nvGrpSpPr>
      <p:grpSpPr>
        <a:xfrm>
          <a:off x="0" y="0"/>
          <a:ext cx="0" cy="0"/>
          <a:chOff x="0" y="0"/>
          <a:chExt cx="0" cy="0"/>
        </a:xfrm>
      </p:grpSpPr>
      <p:sp>
        <p:nvSpPr>
          <p:cNvPr id="2" name="Title 1"/>
          <p:cNvSpPr>
            <a:spLocks noGrp="1"/>
          </p:cNvSpPr>
          <p:nvPr>
            <p:ph type="title"/>
          </p:nvPr>
        </p:nvSpPr>
        <p:spPr>
          <a:xfrm>
            <a:off x="342900" y="1016000"/>
            <a:ext cx="2228850" cy="1625600"/>
          </a:xfrm>
          <a:prstGeom prst="rect">
            <a:avLst/>
          </a:prstGeom>
        </p:spPr>
        <p:txBody>
          <a:bodyPr anchor="b"/>
          <a:lstStyle>
            <a:lvl1pPr algn="l">
              <a:defRPr sz="2000" b="1">
                <a:solidFill>
                  <a:schemeClr val="bg1"/>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342901" y="2743200"/>
            <a:ext cx="2228850" cy="5486400"/>
          </a:xfrm>
        </p:spPr>
        <p:txBody>
          <a:bodyPr/>
          <a:lstStyle>
            <a:lvl1pPr marL="0" indent="0">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1" name="Rectangle 5"/>
          <p:cNvSpPr>
            <a:spLocks noGrp="1" noChangeArrowheads="1"/>
          </p:cNvSpPr>
          <p:nvPr>
            <p:ph type="ftr" sz="quarter" idx="10"/>
          </p:nvPr>
        </p:nvSpPr>
        <p:spPr/>
        <p:txBody>
          <a:bodyPr/>
          <a:lstStyle>
            <a:lvl1pPr>
              <a:defRPr/>
            </a:lvl1pPr>
          </a:lstStyle>
          <a:p>
            <a:pPr>
              <a:defRPr/>
            </a:pPr>
            <a:r>
              <a:rPr lang="en-US" dirty="0"/>
              <a:t>Northwest Portland Area Indian Health Board</a:t>
            </a:r>
          </a:p>
        </p:txBody>
      </p:sp>
      <p:sp>
        <p:nvSpPr>
          <p:cNvPr id="72" name="Rectangle 4"/>
          <p:cNvSpPr>
            <a:spLocks noGrp="1" noChangeArrowheads="1"/>
          </p:cNvSpPr>
          <p:nvPr>
            <p:ph type="dt" sz="half" idx="11"/>
          </p:nvPr>
        </p:nvSpPr>
        <p:spPr/>
        <p:txBody>
          <a:bodyPr/>
          <a:lstStyle>
            <a:lvl1pPr>
              <a:defRPr/>
            </a:lvl1pPr>
          </a:lstStyle>
          <a:p>
            <a:pPr>
              <a:defRPr/>
            </a:pPr>
            <a:fld id="{0E013360-9D32-4BC0-B11F-F5811241E569}" type="datetime1">
              <a:rPr lang="en-US"/>
              <a:pPr>
                <a:defRPr/>
              </a:pPr>
              <a:t>1/14/2013</a:t>
            </a:fld>
            <a:endParaRPr lang="en-US" dirty="0"/>
          </a:p>
        </p:txBody>
      </p:sp>
      <p:sp>
        <p:nvSpPr>
          <p:cNvPr id="73" name="Rectangle 72"/>
          <p:cNvSpPr>
            <a:spLocks noGrp="1" noChangeArrowheads="1"/>
          </p:cNvSpPr>
          <p:nvPr>
            <p:ph type="sldNum" sz="quarter" idx="12"/>
          </p:nvPr>
        </p:nvSpPr>
        <p:spPr/>
        <p:txBody>
          <a:bodyPr/>
          <a:lstStyle>
            <a:lvl1pPr>
              <a:defRPr/>
            </a:lvl1pPr>
          </a:lstStyle>
          <a:p>
            <a:pPr>
              <a:defRPr/>
            </a:pPr>
            <a:fld id="{7A45780A-57F3-42C7-8BF9-787D1861F4C6}" type="slidenum">
              <a:rPr lang="en-US"/>
              <a:pPr>
                <a:defRPr/>
              </a:pPr>
              <a:t>‹#›</a:t>
            </a:fld>
            <a:endParaRPr lang="en-US" dirty="0"/>
          </a:p>
        </p:txBody>
      </p:sp>
      <p:grpSp>
        <p:nvGrpSpPr>
          <p:cNvPr id="74" name="Group 73"/>
          <p:cNvGrpSpPr/>
          <p:nvPr userDrawn="1"/>
        </p:nvGrpSpPr>
        <p:grpSpPr>
          <a:xfrm>
            <a:off x="76200" y="76200"/>
            <a:ext cx="6629400" cy="562383"/>
            <a:chOff x="4538" y="885417"/>
            <a:chExt cx="6613647" cy="562383"/>
          </a:xfrm>
        </p:grpSpPr>
        <p:sp>
          <p:nvSpPr>
            <p:cNvPr id="75" name="Flowchart: Extract 40"/>
            <p:cNvSpPr/>
            <p:nvPr userDrawn="1"/>
          </p:nvSpPr>
          <p:spPr>
            <a:xfrm rot="5400000" flipH="1" flipV="1">
              <a:off x="1324870" y="-351529"/>
              <a:ext cx="326598" cy="2967262"/>
            </a:xfrm>
            <a:custGeom>
              <a:avLst/>
              <a:gdLst>
                <a:gd name="connsiteX0" fmla="*/ 0 w 10000"/>
                <a:gd name="connsiteY0" fmla="*/ 10000 h 10000"/>
                <a:gd name="connsiteX1" fmla="*/ 5000 w 10000"/>
                <a:gd name="connsiteY1" fmla="*/ 0 h 10000"/>
                <a:gd name="connsiteX2" fmla="*/ 10000 w 10000"/>
                <a:gd name="connsiteY2" fmla="*/ 10000 h 10000"/>
                <a:gd name="connsiteX3" fmla="*/ 0 w 10000"/>
                <a:gd name="connsiteY3" fmla="*/ 10000 h 10000"/>
                <a:gd name="connsiteX0" fmla="*/ 0 w 23333"/>
                <a:gd name="connsiteY0" fmla="*/ 10000 h 10373"/>
                <a:gd name="connsiteX1" fmla="*/ 5000 w 23333"/>
                <a:gd name="connsiteY1" fmla="*/ 0 h 10373"/>
                <a:gd name="connsiteX2" fmla="*/ 23333 w 23333"/>
                <a:gd name="connsiteY2" fmla="*/ 10373 h 10373"/>
                <a:gd name="connsiteX3" fmla="*/ 0 w 23333"/>
                <a:gd name="connsiteY3" fmla="*/ 10000 h 10373"/>
                <a:gd name="connsiteX0" fmla="*/ 0 w 23333"/>
                <a:gd name="connsiteY0" fmla="*/ 10000 h 10373"/>
                <a:gd name="connsiteX1" fmla="*/ 5000 w 23333"/>
                <a:gd name="connsiteY1" fmla="*/ 0 h 10373"/>
                <a:gd name="connsiteX2" fmla="*/ 23333 w 23333"/>
                <a:gd name="connsiteY2" fmla="*/ 10373 h 10373"/>
                <a:gd name="connsiteX3" fmla="*/ 0 w 23333"/>
                <a:gd name="connsiteY3" fmla="*/ 10000 h 10373"/>
                <a:gd name="connsiteX0" fmla="*/ 0 w 30689"/>
                <a:gd name="connsiteY0" fmla="*/ 10186 h 10373"/>
                <a:gd name="connsiteX1" fmla="*/ 12356 w 30689"/>
                <a:gd name="connsiteY1" fmla="*/ 0 h 10373"/>
                <a:gd name="connsiteX2" fmla="*/ 30689 w 30689"/>
                <a:gd name="connsiteY2" fmla="*/ 10373 h 10373"/>
                <a:gd name="connsiteX3" fmla="*/ 0 w 30689"/>
                <a:gd name="connsiteY3" fmla="*/ 10186 h 10373"/>
                <a:gd name="connsiteX0" fmla="*/ 0 w 30689"/>
                <a:gd name="connsiteY0" fmla="*/ 10186 h 10373"/>
                <a:gd name="connsiteX1" fmla="*/ 12356 w 30689"/>
                <a:gd name="connsiteY1" fmla="*/ 0 h 10373"/>
                <a:gd name="connsiteX2" fmla="*/ 30689 w 30689"/>
                <a:gd name="connsiteY2" fmla="*/ 10373 h 10373"/>
                <a:gd name="connsiteX3" fmla="*/ 0 w 30689"/>
                <a:gd name="connsiteY3" fmla="*/ 10186 h 10373"/>
                <a:gd name="connsiteX0" fmla="*/ 0 w 32207"/>
                <a:gd name="connsiteY0" fmla="*/ 10302 h 10373"/>
                <a:gd name="connsiteX1" fmla="*/ 13874 w 32207"/>
                <a:gd name="connsiteY1" fmla="*/ 0 h 10373"/>
                <a:gd name="connsiteX2" fmla="*/ 32207 w 32207"/>
                <a:gd name="connsiteY2" fmla="*/ 10373 h 10373"/>
                <a:gd name="connsiteX3" fmla="*/ 0 w 32207"/>
                <a:gd name="connsiteY3" fmla="*/ 10302 h 10373"/>
                <a:gd name="connsiteX0" fmla="*/ 0 w 29171"/>
                <a:gd name="connsiteY0" fmla="*/ 10341 h 10373"/>
                <a:gd name="connsiteX1" fmla="*/ 10838 w 29171"/>
                <a:gd name="connsiteY1" fmla="*/ 0 h 10373"/>
                <a:gd name="connsiteX2" fmla="*/ 29171 w 29171"/>
                <a:gd name="connsiteY2" fmla="*/ 10373 h 10373"/>
                <a:gd name="connsiteX3" fmla="*/ 0 w 29171"/>
                <a:gd name="connsiteY3" fmla="*/ 10341 h 10373"/>
                <a:gd name="connsiteX0" fmla="*/ 0 w 31448"/>
                <a:gd name="connsiteY0" fmla="*/ 10341 h 10373"/>
                <a:gd name="connsiteX1" fmla="*/ 13115 w 31448"/>
                <a:gd name="connsiteY1" fmla="*/ 0 h 10373"/>
                <a:gd name="connsiteX2" fmla="*/ 31448 w 31448"/>
                <a:gd name="connsiteY2" fmla="*/ 10373 h 10373"/>
                <a:gd name="connsiteX3" fmla="*/ 0 w 31448"/>
                <a:gd name="connsiteY3" fmla="*/ 10341 h 10373"/>
                <a:gd name="connsiteX0" fmla="*/ 0 w 29171"/>
                <a:gd name="connsiteY0" fmla="*/ 10380 h 10380"/>
                <a:gd name="connsiteX1" fmla="*/ 10838 w 29171"/>
                <a:gd name="connsiteY1" fmla="*/ 0 h 10380"/>
                <a:gd name="connsiteX2" fmla="*/ 29171 w 29171"/>
                <a:gd name="connsiteY2" fmla="*/ 10373 h 10380"/>
                <a:gd name="connsiteX3" fmla="*/ 0 w 29171"/>
                <a:gd name="connsiteY3" fmla="*/ 10380 h 10380"/>
                <a:gd name="connsiteX0" fmla="*/ 0 w 26894"/>
                <a:gd name="connsiteY0" fmla="*/ 10419 h 10419"/>
                <a:gd name="connsiteX1" fmla="*/ 8561 w 26894"/>
                <a:gd name="connsiteY1" fmla="*/ 0 h 10419"/>
                <a:gd name="connsiteX2" fmla="*/ 26894 w 26894"/>
                <a:gd name="connsiteY2" fmla="*/ 10373 h 10419"/>
                <a:gd name="connsiteX3" fmla="*/ 0 w 26894"/>
                <a:gd name="connsiteY3" fmla="*/ 10419 h 10419"/>
                <a:gd name="connsiteX0" fmla="*/ 0 w 30710"/>
                <a:gd name="connsiteY0" fmla="*/ 10419 h 10914"/>
                <a:gd name="connsiteX1" fmla="*/ 8561 w 30710"/>
                <a:gd name="connsiteY1" fmla="*/ 0 h 10914"/>
                <a:gd name="connsiteX2" fmla="*/ 30710 w 30710"/>
                <a:gd name="connsiteY2" fmla="*/ 10914 h 10914"/>
                <a:gd name="connsiteX3" fmla="*/ 0 w 30710"/>
                <a:gd name="connsiteY3" fmla="*/ 10419 h 10914"/>
                <a:gd name="connsiteX0" fmla="*/ 0 w 30710"/>
                <a:gd name="connsiteY0" fmla="*/ 10419 h 10914"/>
                <a:gd name="connsiteX1" fmla="*/ 8561 w 30710"/>
                <a:gd name="connsiteY1" fmla="*/ 0 h 10914"/>
                <a:gd name="connsiteX2" fmla="*/ 30710 w 30710"/>
                <a:gd name="connsiteY2" fmla="*/ 10914 h 10914"/>
                <a:gd name="connsiteX3" fmla="*/ 0 w 30710"/>
                <a:gd name="connsiteY3" fmla="*/ 10419 h 10914"/>
                <a:gd name="connsiteX0" fmla="*/ 0 w 31664"/>
                <a:gd name="connsiteY0" fmla="*/ 10806 h 10914"/>
                <a:gd name="connsiteX1" fmla="*/ 9515 w 31664"/>
                <a:gd name="connsiteY1" fmla="*/ 0 h 10914"/>
                <a:gd name="connsiteX2" fmla="*/ 31664 w 31664"/>
                <a:gd name="connsiteY2" fmla="*/ 10914 h 10914"/>
                <a:gd name="connsiteX3" fmla="*/ 0 w 31664"/>
                <a:gd name="connsiteY3" fmla="*/ 10806 h 10914"/>
                <a:gd name="connsiteX0" fmla="*/ 0 w 31664"/>
                <a:gd name="connsiteY0" fmla="*/ 10806 h 10914"/>
                <a:gd name="connsiteX1" fmla="*/ 9515 w 31664"/>
                <a:gd name="connsiteY1" fmla="*/ 0 h 10914"/>
                <a:gd name="connsiteX2" fmla="*/ 31664 w 31664"/>
                <a:gd name="connsiteY2" fmla="*/ 10914 h 10914"/>
                <a:gd name="connsiteX3" fmla="*/ 0 w 31664"/>
                <a:gd name="connsiteY3" fmla="*/ 10806 h 10914"/>
                <a:gd name="connsiteX0" fmla="*/ 0 w 31664"/>
                <a:gd name="connsiteY0" fmla="*/ 10806 h 10914"/>
                <a:gd name="connsiteX1" fmla="*/ 9515 w 31664"/>
                <a:gd name="connsiteY1" fmla="*/ 0 h 10914"/>
                <a:gd name="connsiteX2" fmla="*/ 31664 w 31664"/>
                <a:gd name="connsiteY2" fmla="*/ 10914 h 10914"/>
                <a:gd name="connsiteX3" fmla="*/ 0 w 31664"/>
                <a:gd name="connsiteY3" fmla="*/ 10806 h 10914"/>
                <a:gd name="connsiteX0" fmla="*/ 0 w 31664"/>
                <a:gd name="connsiteY0" fmla="*/ 10806 h 10914"/>
                <a:gd name="connsiteX1" fmla="*/ 9515 w 31664"/>
                <a:gd name="connsiteY1" fmla="*/ 0 h 10914"/>
                <a:gd name="connsiteX2" fmla="*/ 31664 w 31664"/>
                <a:gd name="connsiteY2" fmla="*/ 10914 h 10914"/>
                <a:gd name="connsiteX3" fmla="*/ 0 w 31664"/>
                <a:gd name="connsiteY3" fmla="*/ 10806 h 10914"/>
                <a:gd name="connsiteX0" fmla="*/ 0 w 31664"/>
                <a:gd name="connsiteY0" fmla="*/ 10806 h 10914"/>
                <a:gd name="connsiteX1" fmla="*/ 9515 w 31664"/>
                <a:gd name="connsiteY1" fmla="*/ 0 h 10914"/>
                <a:gd name="connsiteX2" fmla="*/ 31664 w 31664"/>
                <a:gd name="connsiteY2" fmla="*/ 10914 h 10914"/>
                <a:gd name="connsiteX3" fmla="*/ 0 w 31664"/>
                <a:gd name="connsiteY3" fmla="*/ 10806 h 10914"/>
                <a:gd name="connsiteX0" fmla="*/ 0 w 31664"/>
                <a:gd name="connsiteY0" fmla="*/ 10961 h 10961"/>
                <a:gd name="connsiteX1" fmla="*/ 9515 w 31664"/>
                <a:gd name="connsiteY1" fmla="*/ 0 h 10961"/>
                <a:gd name="connsiteX2" fmla="*/ 31664 w 31664"/>
                <a:gd name="connsiteY2" fmla="*/ 10914 h 10961"/>
                <a:gd name="connsiteX3" fmla="*/ 0 w 31664"/>
                <a:gd name="connsiteY3" fmla="*/ 10961 h 10961"/>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917 h 10917"/>
                <a:gd name="connsiteX1" fmla="*/ 8561 w 30710"/>
                <a:gd name="connsiteY1" fmla="*/ 0 h 10917"/>
                <a:gd name="connsiteX2" fmla="*/ 30710 w 30710"/>
                <a:gd name="connsiteY2" fmla="*/ 10914 h 10917"/>
                <a:gd name="connsiteX3" fmla="*/ 0 w 30710"/>
                <a:gd name="connsiteY3" fmla="*/ 10917 h 10917"/>
                <a:gd name="connsiteX0" fmla="*/ 0 w 30001"/>
                <a:gd name="connsiteY0" fmla="*/ 10917 h 10972"/>
                <a:gd name="connsiteX1" fmla="*/ 8561 w 30001"/>
                <a:gd name="connsiteY1" fmla="*/ 0 h 10972"/>
                <a:gd name="connsiteX2" fmla="*/ 30001 w 30001"/>
                <a:gd name="connsiteY2" fmla="*/ 10972 h 10972"/>
                <a:gd name="connsiteX3" fmla="*/ 0 w 30001"/>
                <a:gd name="connsiteY3" fmla="*/ 10917 h 10972"/>
                <a:gd name="connsiteX0" fmla="*/ 0 w 29646"/>
                <a:gd name="connsiteY0" fmla="*/ 10917 h 10917"/>
                <a:gd name="connsiteX1" fmla="*/ 8561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8561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8561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8561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8561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12495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12495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12495 w 29646"/>
                <a:gd name="connsiteY1" fmla="*/ 0 h 10917"/>
                <a:gd name="connsiteX2" fmla="*/ 29646 w 29646"/>
                <a:gd name="connsiteY2" fmla="*/ 10900 h 10917"/>
                <a:gd name="connsiteX3" fmla="*/ 0 w 29646"/>
                <a:gd name="connsiteY3" fmla="*/ 10917 h 10917"/>
              </a:gdLst>
              <a:ahLst/>
              <a:cxnLst>
                <a:cxn ang="0">
                  <a:pos x="connsiteX0" y="connsiteY0"/>
                </a:cxn>
                <a:cxn ang="0">
                  <a:pos x="connsiteX1" y="connsiteY1"/>
                </a:cxn>
                <a:cxn ang="0">
                  <a:pos x="connsiteX2" y="connsiteY2"/>
                </a:cxn>
                <a:cxn ang="0">
                  <a:pos x="connsiteX3" y="connsiteY3"/>
                </a:cxn>
              </a:cxnLst>
              <a:rect l="l" t="t" r="r" b="b"/>
              <a:pathLst>
                <a:path w="29646" h="10917">
                  <a:moveTo>
                    <a:pt x="0" y="10917"/>
                  </a:moveTo>
                  <a:cubicBezTo>
                    <a:pt x="18118" y="10031"/>
                    <a:pt x="10110" y="3076"/>
                    <a:pt x="12495" y="0"/>
                  </a:cubicBezTo>
                  <a:cubicBezTo>
                    <a:pt x="17124" y="3048"/>
                    <a:pt x="6650" y="10265"/>
                    <a:pt x="29646" y="10900"/>
                  </a:cubicBezTo>
                  <a:cubicBezTo>
                    <a:pt x="23195" y="10663"/>
                    <a:pt x="9228" y="10378"/>
                    <a:pt x="0" y="10917"/>
                  </a:cubicBezTo>
                  <a:close/>
                </a:path>
              </a:pathLst>
            </a:custGeom>
            <a:solidFill>
              <a:schemeClr val="accent1">
                <a:lumMod val="75000"/>
              </a:schemeClr>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ysClr val="windowText" lastClr="000000"/>
                </a:solidFill>
              </a:endParaRPr>
            </a:p>
          </p:txBody>
        </p:sp>
        <p:pic>
          <p:nvPicPr>
            <p:cNvPr id="76" name="Picture 8" descr="NPAIHBtransparentTEAL"/>
            <p:cNvPicPr>
              <a:picLocks noChangeAspect="1" noChangeArrowheads="1"/>
            </p:cNvPicPr>
            <p:nvPr/>
          </p:nvPicPr>
          <p:blipFill>
            <a:blip r:embed="rId2" cstate="print">
              <a:clrChange>
                <a:clrFrom>
                  <a:srgbClr val="000000">
                    <a:alpha val="0"/>
                  </a:srgbClr>
                </a:clrFrom>
                <a:clrTo>
                  <a:srgbClr val="000000">
                    <a:alpha val="0"/>
                  </a:srgbClr>
                </a:clrTo>
              </a:clrChange>
            </a:blip>
            <a:stretch>
              <a:fillRect/>
            </a:stretch>
          </p:blipFill>
          <p:spPr bwMode="auto">
            <a:xfrm>
              <a:off x="2976446" y="885417"/>
              <a:ext cx="669830" cy="562383"/>
            </a:xfrm>
            <a:prstGeom prst="rect">
              <a:avLst/>
            </a:prstGeom>
            <a:noFill/>
            <a:ln>
              <a:noFill/>
            </a:ln>
          </p:spPr>
        </p:pic>
        <p:sp>
          <p:nvSpPr>
            <p:cNvPr id="77" name="Flowchart: Extract 40"/>
            <p:cNvSpPr/>
            <p:nvPr userDrawn="1"/>
          </p:nvSpPr>
          <p:spPr>
            <a:xfrm rot="16200000" flipV="1">
              <a:off x="4971255" y="-351528"/>
              <a:ext cx="326598" cy="2967262"/>
            </a:xfrm>
            <a:custGeom>
              <a:avLst/>
              <a:gdLst>
                <a:gd name="connsiteX0" fmla="*/ 0 w 10000"/>
                <a:gd name="connsiteY0" fmla="*/ 10000 h 10000"/>
                <a:gd name="connsiteX1" fmla="*/ 5000 w 10000"/>
                <a:gd name="connsiteY1" fmla="*/ 0 h 10000"/>
                <a:gd name="connsiteX2" fmla="*/ 10000 w 10000"/>
                <a:gd name="connsiteY2" fmla="*/ 10000 h 10000"/>
                <a:gd name="connsiteX3" fmla="*/ 0 w 10000"/>
                <a:gd name="connsiteY3" fmla="*/ 10000 h 10000"/>
                <a:gd name="connsiteX0" fmla="*/ 0 w 23333"/>
                <a:gd name="connsiteY0" fmla="*/ 10000 h 10373"/>
                <a:gd name="connsiteX1" fmla="*/ 5000 w 23333"/>
                <a:gd name="connsiteY1" fmla="*/ 0 h 10373"/>
                <a:gd name="connsiteX2" fmla="*/ 23333 w 23333"/>
                <a:gd name="connsiteY2" fmla="*/ 10373 h 10373"/>
                <a:gd name="connsiteX3" fmla="*/ 0 w 23333"/>
                <a:gd name="connsiteY3" fmla="*/ 10000 h 10373"/>
                <a:gd name="connsiteX0" fmla="*/ 0 w 23333"/>
                <a:gd name="connsiteY0" fmla="*/ 10000 h 10373"/>
                <a:gd name="connsiteX1" fmla="*/ 5000 w 23333"/>
                <a:gd name="connsiteY1" fmla="*/ 0 h 10373"/>
                <a:gd name="connsiteX2" fmla="*/ 23333 w 23333"/>
                <a:gd name="connsiteY2" fmla="*/ 10373 h 10373"/>
                <a:gd name="connsiteX3" fmla="*/ 0 w 23333"/>
                <a:gd name="connsiteY3" fmla="*/ 10000 h 10373"/>
                <a:gd name="connsiteX0" fmla="*/ 0 w 30689"/>
                <a:gd name="connsiteY0" fmla="*/ 10186 h 10373"/>
                <a:gd name="connsiteX1" fmla="*/ 12356 w 30689"/>
                <a:gd name="connsiteY1" fmla="*/ 0 h 10373"/>
                <a:gd name="connsiteX2" fmla="*/ 30689 w 30689"/>
                <a:gd name="connsiteY2" fmla="*/ 10373 h 10373"/>
                <a:gd name="connsiteX3" fmla="*/ 0 w 30689"/>
                <a:gd name="connsiteY3" fmla="*/ 10186 h 10373"/>
                <a:gd name="connsiteX0" fmla="*/ 0 w 30689"/>
                <a:gd name="connsiteY0" fmla="*/ 10186 h 10373"/>
                <a:gd name="connsiteX1" fmla="*/ 12356 w 30689"/>
                <a:gd name="connsiteY1" fmla="*/ 0 h 10373"/>
                <a:gd name="connsiteX2" fmla="*/ 30689 w 30689"/>
                <a:gd name="connsiteY2" fmla="*/ 10373 h 10373"/>
                <a:gd name="connsiteX3" fmla="*/ 0 w 30689"/>
                <a:gd name="connsiteY3" fmla="*/ 10186 h 10373"/>
                <a:gd name="connsiteX0" fmla="*/ 0 w 32207"/>
                <a:gd name="connsiteY0" fmla="*/ 10302 h 10373"/>
                <a:gd name="connsiteX1" fmla="*/ 13874 w 32207"/>
                <a:gd name="connsiteY1" fmla="*/ 0 h 10373"/>
                <a:gd name="connsiteX2" fmla="*/ 32207 w 32207"/>
                <a:gd name="connsiteY2" fmla="*/ 10373 h 10373"/>
                <a:gd name="connsiteX3" fmla="*/ 0 w 32207"/>
                <a:gd name="connsiteY3" fmla="*/ 10302 h 10373"/>
                <a:gd name="connsiteX0" fmla="*/ 0 w 29171"/>
                <a:gd name="connsiteY0" fmla="*/ 10341 h 10373"/>
                <a:gd name="connsiteX1" fmla="*/ 10838 w 29171"/>
                <a:gd name="connsiteY1" fmla="*/ 0 h 10373"/>
                <a:gd name="connsiteX2" fmla="*/ 29171 w 29171"/>
                <a:gd name="connsiteY2" fmla="*/ 10373 h 10373"/>
                <a:gd name="connsiteX3" fmla="*/ 0 w 29171"/>
                <a:gd name="connsiteY3" fmla="*/ 10341 h 10373"/>
                <a:gd name="connsiteX0" fmla="*/ 0 w 31448"/>
                <a:gd name="connsiteY0" fmla="*/ 10341 h 10373"/>
                <a:gd name="connsiteX1" fmla="*/ 13115 w 31448"/>
                <a:gd name="connsiteY1" fmla="*/ 0 h 10373"/>
                <a:gd name="connsiteX2" fmla="*/ 31448 w 31448"/>
                <a:gd name="connsiteY2" fmla="*/ 10373 h 10373"/>
                <a:gd name="connsiteX3" fmla="*/ 0 w 31448"/>
                <a:gd name="connsiteY3" fmla="*/ 10341 h 10373"/>
                <a:gd name="connsiteX0" fmla="*/ 0 w 29171"/>
                <a:gd name="connsiteY0" fmla="*/ 10380 h 10380"/>
                <a:gd name="connsiteX1" fmla="*/ 10838 w 29171"/>
                <a:gd name="connsiteY1" fmla="*/ 0 h 10380"/>
                <a:gd name="connsiteX2" fmla="*/ 29171 w 29171"/>
                <a:gd name="connsiteY2" fmla="*/ 10373 h 10380"/>
                <a:gd name="connsiteX3" fmla="*/ 0 w 29171"/>
                <a:gd name="connsiteY3" fmla="*/ 10380 h 10380"/>
                <a:gd name="connsiteX0" fmla="*/ 0 w 26894"/>
                <a:gd name="connsiteY0" fmla="*/ 10419 h 10419"/>
                <a:gd name="connsiteX1" fmla="*/ 8561 w 26894"/>
                <a:gd name="connsiteY1" fmla="*/ 0 h 10419"/>
                <a:gd name="connsiteX2" fmla="*/ 26894 w 26894"/>
                <a:gd name="connsiteY2" fmla="*/ 10373 h 10419"/>
                <a:gd name="connsiteX3" fmla="*/ 0 w 26894"/>
                <a:gd name="connsiteY3" fmla="*/ 10419 h 10419"/>
                <a:gd name="connsiteX0" fmla="*/ 0 w 30710"/>
                <a:gd name="connsiteY0" fmla="*/ 10419 h 10914"/>
                <a:gd name="connsiteX1" fmla="*/ 8561 w 30710"/>
                <a:gd name="connsiteY1" fmla="*/ 0 h 10914"/>
                <a:gd name="connsiteX2" fmla="*/ 30710 w 30710"/>
                <a:gd name="connsiteY2" fmla="*/ 10914 h 10914"/>
                <a:gd name="connsiteX3" fmla="*/ 0 w 30710"/>
                <a:gd name="connsiteY3" fmla="*/ 10419 h 10914"/>
                <a:gd name="connsiteX0" fmla="*/ 0 w 30710"/>
                <a:gd name="connsiteY0" fmla="*/ 10419 h 10914"/>
                <a:gd name="connsiteX1" fmla="*/ 8561 w 30710"/>
                <a:gd name="connsiteY1" fmla="*/ 0 h 10914"/>
                <a:gd name="connsiteX2" fmla="*/ 30710 w 30710"/>
                <a:gd name="connsiteY2" fmla="*/ 10914 h 10914"/>
                <a:gd name="connsiteX3" fmla="*/ 0 w 30710"/>
                <a:gd name="connsiteY3" fmla="*/ 10419 h 10914"/>
                <a:gd name="connsiteX0" fmla="*/ 0 w 31664"/>
                <a:gd name="connsiteY0" fmla="*/ 10806 h 10914"/>
                <a:gd name="connsiteX1" fmla="*/ 9515 w 31664"/>
                <a:gd name="connsiteY1" fmla="*/ 0 h 10914"/>
                <a:gd name="connsiteX2" fmla="*/ 31664 w 31664"/>
                <a:gd name="connsiteY2" fmla="*/ 10914 h 10914"/>
                <a:gd name="connsiteX3" fmla="*/ 0 w 31664"/>
                <a:gd name="connsiteY3" fmla="*/ 10806 h 10914"/>
                <a:gd name="connsiteX0" fmla="*/ 0 w 31664"/>
                <a:gd name="connsiteY0" fmla="*/ 10806 h 10914"/>
                <a:gd name="connsiteX1" fmla="*/ 9515 w 31664"/>
                <a:gd name="connsiteY1" fmla="*/ 0 h 10914"/>
                <a:gd name="connsiteX2" fmla="*/ 31664 w 31664"/>
                <a:gd name="connsiteY2" fmla="*/ 10914 h 10914"/>
                <a:gd name="connsiteX3" fmla="*/ 0 w 31664"/>
                <a:gd name="connsiteY3" fmla="*/ 10806 h 10914"/>
                <a:gd name="connsiteX0" fmla="*/ 0 w 31664"/>
                <a:gd name="connsiteY0" fmla="*/ 10806 h 10914"/>
                <a:gd name="connsiteX1" fmla="*/ 9515 w 31664"/>
                <a:gd name="connsiteY1" fmla="*/ 0 h 10914"/>
                <a:gd name="connsiteX2" fmla="*/ 31664 w 31664"/>
                <a:gd name="connsiteY2" fmla="*/ 10914 h 10914"/>
                <a:gd name="connsiteX3" fmla="*/ 0 w 31664"/>
                <a:gd name="connsiteY3" fmla="*/ 10806 h 10914"/>
                <a:gd name="connsiteX0" fmla="*/ 0 w 31664"/>
                <a:gd name="connsiteY0" fmla="*/ 10806 h 10914"/>
                <a:gd name="connsiteX1" fmla="*/ 9515 w 31664"/>
                <a:gd name="connsiteY1" fmla="*/ 0 h 10914"/>
                <a:gd name="connsiteX2" fmla="*/ 31664 w 31664"/>
                <a:gd name="connsiteY2" fmla="*/ 10914 h 10914"/>
                <a:gd name="connsiteX3" fmla="*/ 0 w 31664"/>
                <a:gd name="connsiteY3" fmla="*/ 10806 h 10914"/>
                <a:gd name="connsiteX0" fmla="*/ 0 w 31664"/>
                <a:gd name="connsiteY0" fmla="*/ 10806 h 10914"/>
                <a:gd name="connsiteX1" fmla="*/ 9515 w 31664"/>
                <a:gd name="connsiteY1" fmla="*/ 0 h 10914"/>
                <a:gd name="connsiteX2" fmla="*/ 31664 w 31664"/>
                <a:gd name="connsiteY2" fmla="*/ 10914 h 10914"/>
                <a:gd name="connsiteX3" fmla="*/ 0 w 31664"/>
                <a:gd name="connsiteY3" fmla="*/ 10806 h 10914"/>
                <a:gd name="connsiteX0" fmla="*/ 0 w 31664"/>
                <a:gd name="connsiteY0" fmla="*/ 10961 h 10961"/>
                <a:gd name="connsiteX1" fmla="*/ 9515 w 31664"/>
                <a:gd name="connsiteY1" fmla="*/ 0 h 10961"/>
                <a:gd name="connsiteX2" fmla="*/ 31664 w 31664"/>
                <a:gd name="connsiteY2" fmla="*/ 10914 h 10961"/>
                <a:gd name="connsiteX3" fmla="*/ 0 w 31664"/>
                <a:gd name="connsiteY3" fmla="*/ 10961 h 10961"/>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917 h 10917"/>
                <a:gd name="connsiteX1" fmla="*/ 8561 w 30710"/>
                <a:gd name="connsiteY1" fmla="*/ 0 h 10917"/>
                <a:gd name="connsiteX2" fmla="*/ 30710 w 30710"/>
                <a:gd name="connsiteY2" fmla="*/ 10914 h 10917"/>
                <a:gd name="connsiteX3" fmla="*/ 0 w 30710"/>
                <a:gd name="connsiteY3" fmla="*/ 10917 h 10917"/>
                <a:gd name="connsiteX0" fmla="*/ 0 w 30001"/>
                <a:gd name="connsiteY0" fmla="*/ 10917 h 10972"/>
                <a:gd name="connsiteX1" fmla="*/ 8561 w 30001"/>
                <a:gd name="connsiteY1" fmla="*/ 0 h 10972"/>
                <a:gd name="connsiteX2" fmla="*/ 30001 w 30001"/>
                <a:gd name="connsiteY2" fmla="*/ 10972 h 10972"/>
                <a:gd name="connsiteX3" fmla="*/ 0 w 30001"/>
                <a:gd name="connsiteY3" fmla="*/ 10917 h 10972"/>
                <a:gd name="connsiteX0" fmla="*/ 0 w 29646"/>
                <a:gd name="connsiteY0" fmla="*/ 10917 h 10917"/>
                <a:gd name="connsiteX1" fmla="*/ 8561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8561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8561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8561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8561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12495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12495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12495 w 29646"/>
                <a:gd name="connsiteY1" fmla="*/ 0 h 10917"/>
                <a:gd name="connsiteX2" fmla="*/ 29646 w 29646"/>
                <a:gd name="connsiteY2" fmla="*/ 10900 h 10917"/>
                <a:gd name="connsiteX3" fmla="*/ 0 w 29646"/>
                <a:gd name="connsiteY3" fmla="*/ 10917 h 10917"/>
              </a:gdLst>
              <a:ahLst/>
              <a:cxnLst>
                <a:cxn ang="0">
                  <a:pos x="connsiteX0" y="connsiteY0"/>
                </a:cxn>
                <a:cxn ang="0">
                  <a:pos x="connsiteX1" y="connsiteY1"/>
                </a:cxn>
                <a:cxn ang="0">
                  <a:pos x="connsiteX2" y="connsiteY2"/>
                </a:cxn>
                <a:cxn ang="0">
                  <a:pos x="connsiteX3" y="connsiteY3"/>
                </a:cxn>
              </a:cxnLst>
              <a:rect l="l" t="t" r="r" b="b"/>
              <a:pathLst>
                <a:path w="29646" h="10917">
                  <a:moveTo>
                    <a:pt x="0" y="10917"/>
                  </a:moveTo>
                  <a:cubicBezTo>
                    <a:pt x="18118" y="10031"/>
                    <a:pt x="10110" y="3076"/>
                    <a:pt x="12495" y="0"/>
                  </a:cubicBezTo>
                  <a:cubicBezTo>
                    <a:pt x="17124" y="3048"/>
                    <a:pt x="6650" y="10265"/>
                    <a:pt x="29646" y="10900"/>
                  </a:cubicBezTo>
                  <a:cubicBezTo>
                    <a:pt x="23195" y="10663"/>
                    <a:pt x="9228" y="10378"/>
                    <a:pt x="0" y="10917"/>
                  </a:cubicBezTo>
                  <a:close/>
                </a:path>
              </a:pathLst>
            </a:custGeom>
            <a:solidFill>
              <a:schemeClr val="accent1">
                <a:lumMod val="75000"/>
              </a:schemeClr>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5" name="Rectangle 4"/>
          <p:cNvSpPr/>
          <p:nvPr/>
        </p:nvSpPr>
        <p:spPr>
          <a:xfrm>
            <a:off x="0" y="914400"/>
            <a:ext cx="2628900" cy="74168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sz="2400" dirty="0">
              <a:solidFill>
                <a:prstClr val="white"/>
              </a:solidFill>
            </a:endParaRPr>
          </a:p>
        </p:txBody>
      </p:sp>
      <p:grpSp>
        <p:nvGrpSpPr>
          <p:cNvPr id="3" name="Group 38"/>
          <p:cNvGrpSpPr>
            <a:grpSpLocks/>
          </p:cNvGrpSpPr>
          <p:nvPr/>
        </p:nvGrpSpPr>
        <p:grpSpPr bwMode="auto">
          <a:xfrm>
            <a:off x="0" y="0"/>
            <a:ext cx="6858000" cy="812800"/>
            <a:chOff x="0" y="0"/>
            <a:chExt cx="9144000" cy="609600"/>
          </a:xfrm>
        </p:grpSpPr>
        <p:sp>
          <p:nvSpPr>
            <p:cNvPr id="7" name="Rectangle 7"/>
            <p:cNvSpPr>
              <a:spLocks noChangeArrowheads="1"/>
            </p:cNvSpPr>
            <p:nvPr/>
          </p:nvSpPr>
          <p:spPr bwMode="auto">
            <a:xfrm>
              <a:off x="0" y="0"/>
              <a:ext cx="9144000" cy="609600"/>
            </a:xfrm>
            <a:prstGeom prst="rect">
              <a:avLst/>
            </a:prstGeom>
            <a:solidFill>
              <a:srgbClr val="FFFFCC"/>
            </a:solidFill>
            <a:ln w="9525">
              <a:noFill/>
              <a:miter lim="800000"/>
              <a:headEnd/>
              <a:tailEnd/>
            </a:ln>
            <a:effectLst/>
          </p:spPr>
          <p:txBody>
            <a:bodyPr wrap="none" anchor="ctr"/>
            <a:lstStyle/>
            <a:p>
              <a:pPr fontAlgn="base">
                <a:spcBef>
                  <a:spcPct val="0"/>
                </a:spcBef>
                <a:spcAft>
                  <a:spcPct val="0"/>
                </a:spcAft>
                <a:defRPr/>
              </a:pPr>
              <a:endParaRPr lang="en-US" sz="2400" dirty="0">
                <a:solidFill>
                  <a:prstClr val="black"/>
                </a:solidFill>
                <a:latin typeface="Times New Roman" pitchFamily="18" charset="0"/>
              </a:endParaRPr>
            </a:p>
          </p:txBody>
        </p:sp>
        <p:pic>
          <p:nvPicPr>
            <p:cNvPr id="8" name="Picture 8" descr="NPAIHBtransparentTEAL"/>
            <p:cNvPicPr>
              <a:picLocks noChangeAspect="1" noChangeArrowheads="1"/>
            </p:cNvPicPr>
            <p:nvPr/>
          </p:nvPicPr>
          <p:blipFill>
            <a:blip r:embed="rId2" cstate="print"/>
            <a:srcRect/>
            <a:stretch>
              <a:fillRect/>
            </a:stretch>
          </p:blipFill>
          <p:spPr bwMode="auto">
            <a:xfrm>
              <a:off x="0" y="0"/>
              <a:ext cx="685800" cy="575072"/>
            </a:xfrm>
            <a:prstGeom prst="rect">
              <a:avLst/>
            </a:prstGeom>
            <a:noFill/>
            <a:ln w="9525">
              <a:noFill/>
              <a:miter lim="800000"/>
              <a:headEnd/>
              <a:tailEnd/>
            </a:ln>
          </p:spPr>
        </p:pic>
      </p:grpSp>
      <p:grpSp>
        <p:nvGrpSpPr>
          <p:cNvPr id="6" name="Group 40"/>
          <p:cNvGrpSpPr>
            <a:grpSpLocks/>
          </p:cNvGrpSpPr>
          <p:nvPr/>
        </p:nvGrpSpPr>
        <p:grpSpPr bwMode="auto">
          <a:xfrm>
            <a:off x="0" y="711201"/>
            <a:ext cx="6858000" cy="241300"/>
            <a:chOff x="0" y="816"/>
            <a:chExt cx="5760" cy="114"/>
          </a:xfrm>
        </p:grpSpPr>
        <p:pic>
          <p:nvPicPr>
            <p:cNvPr id="10" name="Picture 10"/>
            <p:cNvPicPr>
              <a:picLocks noChangeAspect="1" noChangeArrowheads="1"/>
            </p:cNvPicPr>
            <p:nvPr/>
          </p:nvPicPr>
          <p:blipFill>
            <a:blip r:embed="rId3" cstate="print"/>
            <a:srcRect/>
            <a:stretch>
              <a:fillRect/>
            </a:stretch>
          </p:blipFill>
          <p:spPr bwMode="auto">
            <a:xfrm>
              <a:off x="0" y="816"/>
              <a:ext cx="192" cy="114"/>
            </a:xfrm>
            <a:prstGeom prst="rect">
              <a:avLst/>
            </a:prstGeom>
            <a:noFill/>
            <a:ln w="9525">
              <a:noFill/>
              <a:miter lim="800000"/>
              <a:headEnd/>
              <a:tailEnd/>
            </a:ln>
          </p:spPr>
        </p:pic>
        <p:pic>
          <p:nvPicPr>
            <p:cNvPr id="11" name="Picture 11"/>
            <p:cNvPicPr>
              <a:picLocks noChangeAspect="1" noChangeArrowheads="1"/>
            </p:cNvPicPr>
            <p:nvPr/>
          </p:nvPicPr>
          <p:blipFill>
            <a:blip r:embed="rId4" cstate="print"/>
            <a:srcRect/>
            <a:stretch>
              <a:fillRect/>
            </a:stretch>
          </p:blipFill>
          <p:spPr bwMode="auto">
            <a:xfrm>
              <a:off x="192" y="816"/>
              <a:ext cx="192" cy="114"/>
            </a:xfrm>
            <a:prstGeom prst="rect">
              <a:avLst/>
            </a:prstGeom>
            <a:noFill/>
            <a:ln w="9525">
              <a:noFill/>
              <a:miter lim="800000"/>
              <a:headEnd/>
              <a:tailEnd/>
            </a:ln>
          </p:spPr>
        </p:pic>
        <p:pic>
          <p:nvPicPr>
            <p:cNvPr id="12" name="Picture 12"/>
            <p:cNvPicPr>
              <a:picLocks noChangeAspect="1" noChangeArrowheads="1"/>
            </p:cNvPicPr>
            <p:nvPr/>
          </p:nvPicPr>
          <p:blipFill>
            <a:blip r:embed="rId4" cstate="print"/>
            <a:srcRect/>
            <a:stretch>
              <a:fillRect/>
            </a:stretch>
          </p:blipFill>
          <p:spPr bwMode="auto">
            <a:xfrm>
              <a:off x="384" y="816"/>
              <a:ext cx="192" cy="114"/>
            </a:xfrm>
            <a:prstGeom prst="rect">
              <a:avLst/>
            </a:prstGeom>
            <a:noFill/>
            <a:ln w="9525">
              <a:noFill/>
              <a:miter lim="800000"/>
              <a:headEnd/>
              <a:tailEnd/>
            </a:ln>
          </p:spPr>
        </p:pic>
        <p:pic>
          <p:nvPicPr>
            <p:cNvPr id="13" name="Picture 13"/>
            <p:cNvPicPr>
              <a:picLocks noChangeAspect="1" noChangeArrowheads="1"/>
            </p:cNvPicPr>
            <p:nvPr/>
          </p:nvPicPr>
          <p:blipFill>
            <a:blip r:embed="rId4" cstate="print"/>
            <a:srcRect/>
            <a:stretch>
              <a:fillRect/>
            </a:stretch>
          </p:blipFill>
          <p:spPr bwMode="auto">
            <a:xfrm>
              <a:off x="576" y="816"/>
              <a:ext cx="192" cy="114"/>
            </a:xfrm>
            <a:prstGeom prst="rect">
              <a:avLst/>
            </a:prstGeom>
            <a:noFill/>
            <a:ln w="9525">
              <a:noFill/>
              <a:miter lim="800000"/>
              <a:headEnd/>
              <a:tailEnd/>
            </a:ln>
          </p:spPr>
        </p:pic>
        <p:pic>
          <p:nvPicPr>
            <p:cNvPr id="14" name="Picture 14"/>
            <p:cNvPicPr>
              <a:picLocks noChangeAspect="1" noChangeArrowheads="1"/>
            </p:cNvPicPr>
            <p:nvPr/>
          </p:nvPicPr>
          <p:blipFill>
            <a:blip r:embed="rId4" cstate="print"/>
            <a:srcRect/>
            <a:stretch>
              <a:fillRect/>
            </a:stretch>
          </p:blipFill>
          <p:spPr bwMode="auto">
            <a:xfrm>
              <a:off x="768" y="816"/>
              <a:ext cx="192" cy="114"/>
            </a:xfrm>
            <a:prstGeom prst="rect">
              <a:avLst/>
            </a:prstGeom>
            <a:noFill/>
            <a:ln w="9525">
              <a:noFill/>
              <a:miter lim="800000"/>
              <a:headEnd/>
              <a:tailEnd/>
            </a:ln>
          </p:spPr>
        </p:pic>
        <p:pic>
          <p:nvPicPr>
            <p:cNvPr id="15" name="Picture 15"/>
            <p:cNvPicPr>
              <a:picLocks noChangeAspect="1" noChangeArrowheads="1"/>
            </p:cNvPicPr>
            <p:nvPr/>
          </p:nvPicPr>
          <p:blipFill>
            <a:blip r:embed="rId4" cstate="print"/>
            <a:srcRect/>
            <a:stretch>
              <a:fillRect/>
            </a:stretch>
          </p:blipFill>
          <p:spPr bwMode="auto">
            <a:xfrm>
              <a:off x="960" y="816"/>
              <a:ext cx="192" cy="114"/>
            </a:xfrm>
            <a:prstGeom prst="rect">
              <a:avLst/>
            </a:prstGeom>
            <a:noFill/>
            <a:ln w="9525">
              <a:noFill/>
              <a:miter lim="800000"/>
              <a:headEnd/>
              <a:tailEnd/>
            </a:ln>
          </p:spPr>
        </p:pic>
        <p:pic>
          <p:nvPicPr>
            <p:cNvPr id="16" name="Picture 16"/>
            <p:cNvPicPr>
              <a:picLocks noChangeAspect="1" noChangeArrowheads="1"/>
            </p:cNvPicPr>
            <p:nvPr/>
          </p:nvPicPr>
          <p:blipFill>
            <a:blip r:embed="rId4" cstate="print"/>
            <a:srcRect/>
            <a:stretch>
              <a:fillRect/>
            </a:stretch>
          </p:blipFill>
          <p:spPr bwMode="auto">
            <a:xfrm>
              <a:off x="1152" y="816"/>
              <a:ext cx="192" cy="114"/>
            </a:xfrm>
            <a:prstGeom prst="rect">
              <a:avLst/>
            </a:prstGeom>
            <a:noFill/>
            <a:ln w="9525">
              <a:noFill/>
              <a:miter lim="800000"/>
              <a:headEnd/>
              <a:tailEnd/>
            </a:ln>
          </p:spPr>
        </p:pic>
        <p:pic>
          <p:nvPicPr>
            <p:cNvPr id="17" name="Picture 17"/>
            <p:cNvPicPr>
              <a:picLocks noChangeAspect="1" noChangeArrowheads="1"/>
            </p:cNvPicPr>
            <p:nvPr/>
          </p:nvPicPr>
          <p:blipFill>
            <a:blip r:embed="rId4" cstate="print"/>
            <a:srcRect/>
            <a:stretch>
              <a:fillRect/>
            </a:stretch>
          </p:blipFill>
          <p:spPr bwMode="auto">
            <a:xfrm>
              <a:off x="1344" y="816"/>
              <a:ext cx="192" cy="114"/>
            </a:xfrm>
            <a:prstGeom prst="rect">
              <a:avLst/>
            </a:prstGeom>
            <a:noFill/>
            <a:ln w="9525">
              <a:noFill/>
              <a:miter lim="800000"/>
              <a:headEnd/>
              <a:tailEnd/>
            </a:ln>
          </p:spPr>
        </p:pic>
        <p:pic>
          <p:nvPicPr>
            <p:cNvPr id="18" name="Picture 18"/>
            <p:cNvPicPr>
              <a:picLocks noChangeAspect="1" noChangeArrowheads="1"/>
            </p:cNvPicPr>
            <p:nvPr/>
          </p:nvPicPr>
          <p:blipFill>
            <a:blip r:embed="rId4" cstate="print"/>
            <a:srcRect/>
            <a:stretch>
              <a:fillRect/>
            </a:stretch>
          </p:blipFill>
          <p:spPr bwMode="auto">
            <a:xfrm>
              <a:off x="1536" y="816"/>
              <a:ext cx="192" cy="114"/>
            </a:xfrm>
            <a:prstGeom prst="rect">
              <a:avLst/>
            </a:prstGeom>
            <a:noFill/>
            <a:ln w="9525">
              <a:noFill/>
              <a:miter lim="800000"/>
              <a:headEnd/>
              <a:tailEnd/>
            </a:ln>
          </p:spPr>
        </p:pic>
        <p:pic>
          <p:nvPicPr>
            <p:cNvPr id="19" name="Picture 19"/>
            <p:cNvPicPr>
              <a:picLocks noChangeAspect="1" noChangeArrowheads="1"/>
            </p:cNvPicPr>
            <p:nvPr/>
          </p:nvPicPr>
          <p:blipFill>
            <a:blip r:embed="rId4" cstate="print"/>
            <a:srcRect/>
            <a:stretch>
              <a:fillRect/>
            </a:stretch>
          </p:blipFill>
          <p:spPr bwMode="auto">
            <a:xfrm>
              <a:off x="1728" y="816"/>
              <a:ext cx="192" cy="114"/>
            </a:xfrm>
            <a:prstGeom prst="rect">
              <a:avLst/>
            </a:prstGeom>
            <a:noFill/>
            <a:ln w="9525">
              <a:noFill/>
              <a:miter lim="800000"/>
              <a:headEnd/>
              <a:tailEnd/>
            </a:ln>
          </p:spPr>
        </p:pic>
        <p:pic>
          <p:nvPicPr>
            <p:cNvPr id="20" name="Picture 20"/>
            <p:cNvPicPr>
              <a:picLocks noChangeAspect="1" noChangeArrowheads="1"/>
            </p:cNvPicPr>
            <p:nvPr/>
          </p:nvPicPr>
          <p:blipFill>
            <a:blip r:embed="rId4" cstate="print"/>
            <a:srcRect/>
            <a:stretch>
              <a:fillRect/>
            </a:stretch>
          </p:blipFill>
          <p:spPr bwMode="auto">
            <a:xfrm>
              <a:off x="1920" y="816"/>
              <a:ext cx="192" cy="114"/>
            </a:xfrm>
            <a:prstGeom prst="rect">
              <a:avLst/>
            </a:prstGeom>
            <a:noFill/>
            <a:ln w="9525">
              <a:noFill/>
              <a:miter lim="800000"/>
              <a:headEnd/>
              <a:tailEnd/>
            </a:ln>
          </p:spPr>
        </p:pic>
        <p:pic>
          <p:nvPicPr>
            <p:cNvPr id="21" name="Picture 21"/>
            <p:cNvPicPr>
              <a:picLocks noChangeAspect="1" noChangeArrowheads="1"/>
            </p:cNvPicPr>
            <p:nvPr/>
          </p:nvPicPr>
          <p:blipFill>
            <a:blip r:embed="rId4" cstate="print"/>
            <a:srcRect/>
            <a:stretch>
              <a:fillRect/>
            </a:stretch>
          </p:blipFill>
          <p:spPr bwMode="auto">
            <a:xfrm>
              <a:off x="2112" y="816"/>
              <a:ext cx="192" cy="114"/>
            </a:xfrm>
            <a:prstGeom prst="rect">
              <a:avLst/>
            </a:prstGeom>
            <a:noFill/>
            <a:ln w="9525">
              <a:noFill/>
              <a:miter lim="800000"/>
              <a:headEnd/>
              <a:tailEnd/>
            </a:ln>
          </p:spPr>
        </p:pic>
        <p:pic>
          <p:nvPicPr>
            <p:cNvPr id="22" name="Picture 22"/>
            <p:cNvPicPr>
              <a:picLocks noChangeAspect="1" noChangeArrowheads="1"/>
            </p:cNvPicPr>
            <p:nvPr/>
          </p:nvPicPr>
          <p:blipFill>
            <a:blip r:embed="rId4" cstate="print"/>
            <a:srcRect/>
            <a:stretch>
              <a:fillRect/>
            </a:stretch>
          </p:blipFill>
          <p:spPr bwMode="auto">
            <a:xfrm>
              <a:off x="2304" y="816"/>
              <a:ext cx="192" cy="114"/>
            </a:xfrm>
            <a:prstGeom prst="rect">
              <a:avLst/>
            </a:prstGeom>
            <a:noFill/>
            <a:ln w="9525">
              <a:noFill/>
              <a:miter lim="800000"/>
              <a:headEnd/>
              <a:tailEnd/>
            </a:ln>
          </p:spPr>
        </p:pic>
        <p:pic>
          <p:nvPicPr>
            <p:cNvPr id="23" name="Picture 23"/>
            <p:cNvPicPr>
              <a:picLocks noChangeAspect="1" noChangeArrowheads="1"/>
            </p:cNvPicPr>
            <p:nvPr/>
          </p:nvPicPr>
          <p:blipFill>
            <a:blip r:embed="rId4" cstate="print"/>
            <a:srcRect/>
            <a:stretch>
              <a:fillRect/>
            </a:stretch>
          </p:blipFill>
          <p:spPr bwMode="auto">
            <a:xfrm>
              <a:off x="2496" y="816"/>
              <a:ext cx="192" cy="114"/>
            </a:xfrm>
            <a:prstGeom prst="rect">
              <a:avLst/>
            </a:prstGeom>
            <a:noFill/>
            <a:ln w="9525">
              <a:noFill/>
              <a:miter lim="800000"/>
              <a:headEnd/>
              <a:tailEnd/>
            </a:ln>
          </p:spPr>
        </p:pic>
        <p:pic>
          <p:nvPicPr>
            <p:cNvPr id="24" name="Picture 24"/>
            <p:cNvPicPr>
              <a:picLocks noChangeAspect="1" noChangeArrowheads="1"/>
            </p:cNvPicPr>
            <p:nvPr/>
          </p:nvPicPr>
          <p:blipFill>
            <a:blip r:embed="rId4" cstate="print"/>
            <a:srcRect/>
            <a:stretch>
              <a:fillRect/>
            </a:stretch>
          </p:blipFill>
          <p:spPr bwMode="auto">
            <a:xfrm>
              <a:off x="2688" y="816"/>
              <a:ext cx="192" cy="114"/>
            </a:xfrm>
            <a:prstGeom prst="rect">
              <a:avLst/>
            </a:prstGeom>
            <a:noFill/>
            <a:ln w="9525">
              <a:noFill/>
              <a:miter lim="800000"/>
              <a:headEnd/>
              <a:tailEnd/>
            </a:ln>
          </p:spPr>
        </p:pic>
        <p:pic>
          <p:nvPicPr>
            <p:cNvPr id="25" name="Picture 25"/>
            <p:cNvPicPr>
              <a:picLocks noChangeAspect="1" noChangeArrowheads="1"/>
            </p:cNvPicPr>
            <p:nvPr/>
          </p:nvPicPr>
          <p:blipFill>
            <a:blip r:embed="rId4" cstate="print"/>
            <a:srcRect/>
            <a:stretch>
              <a:fillRect/>
            </a:stretch>
          </p:blipFill>
          <p:spPr bwMode="auto">
            <a:xfrm>
              <a:off x="2880" y="816"/>
              <a:ext cx="192" cy="114"/>
            </a:xfrm>
            <a:prstGeom prst="rect">
              <a:avLst/>
            </a:prstGeom>
            <a:noFill/>
            <a:ln w="9525">
              <a:noFill/>
              <a:miter lim="800000"/>
              <a:headEnd/>
              <a:tailEnd/>
            </a:ln>
          </p:spPr>
        </p:pic>
        <p:pic>
          <p:nvPicPr>
            <p:cNvPr id="26" name="Picture 26"/>
            <p:cNvPicPr>
              <a:picLocks noChangeAspect="1" noChangeArrowheads="1"/>
            </p:cNvPicPr>
            <p:nvPr/>
          </p:nvPicPr>
          <p:blipFill>
            <a:blip r:embed="rId4" cstate="print"/>
            <a:srcRect/>
            <a:stretch>
              <a:fillRect/>
            </a:stretch>
          </p:blipFill>
          <p:spPr bwMode="auto">
            <a:xfrm>
              <a:off x="3072" y="816"/>
              <a:ext cx="192" cy="114"/>
            </a:xfrm>
            <a:prstGeom prst="rect">
              <a:avLst/>
            </a:prstGeom>
            <a:noFill/>
            <a:ln w="9525">
              <a:noFill/>
              <a:miter lim="800000"/>
              <a:headEnd/>
              <a:tailEnd/>
            </a:ln>
          </p:spPr>
        </p:pic>
        <p:pic>
          <p:nvPicPr>
            <p:cNvPr id="27" name="Picture 27"/>
            <p:cNvPicPr>
              <a:picLocks noChangeAspect="1" noChangeArrowheads="1"/>
            </p:cNvPicPr>
            <p:nvPr/>
          </p:nvPicPr>
          <p:blipFill>
            <a:blip r:embed="rId4" cstate="print"/>
            <a:srcRect/>
            <a:stretch>
              <a:fillRect/>
            </a:stretch>
          </p:blipFill>
          <p:spPr bwMode="auto">
            <a:xfrm>
              <a:off x="3264" y="816"/>
              <a:ext cx="192" cy="114"/>
            </a:xfrm>
            <a:prstGeom prst="rect">
              <a:avLst/>
            </a:prstGeom>
            <a:noFill/>
            <a:ln w="9525">
              <a:noFill/>
              <a:miter lim="800000"/>
              <a:headEnd/>
              <a:tailEnd/>
            </a:ln>
          </p:spPr>
        </p:pic>
        <p:pic>
          <p:nvPicPr>
            <p:cNvPr id="28" name="Picture 28"/>
            <p:cNvPicPr>
              <a:picLocks noChangeAspect="1" noChangeArrowheads="1"/>
            </p:cNvPicPr>
            <p:nvPr/>
          </p:nvPicPr>
          <p:blipFill>
            <a:blip r:embed="rId4" cstate="print"/>
            <a:srcRect/>
            <a:stretch>
              <a:fillRect/>
            </a:stretch>
          </p:blipFill>
          <p:spPr bwMode="auto">
            <a:xfrm>
              <a:off x="3456" y="816"/>
              <a:ext cx="192" cy="114"/>
            </a:xfrm>
            <a:prstGeom prst="rect">
              <a:avLst/>
            </a:prstGeom>
            <a:noFill/>
            <a:ln w="9525">
              <a:noFill/>
              <a:miter lim="800000"/>
              <a:headEnd/>
              <a:tailEnd/>
            </a:ln>
          </p:spPr>
        </p:pic>
        <p:pic>
          <p:nvPicPr>
            <p:cNvPr id="29" name="Picture 29"/>
            <p:cNvPicPr>
              <a:picLocks noChangeAspect="1" noChangeArrowheads="1"/>
            </p:cNvPicPr>
            <p:nvPr/>
          </p:nvPicPr>
          <p:blipFill>
            <a:blip r:embed="rId4" cstate="print"/>
            <a:srcRect/>
            <a:stretch>
              <a:fillRect/>
            </a:stretch>
          </p:blipFill>
          <p:spPr bwMode="auto">
            <a:xfrm>
              <a:off x="3648" y="816"/>
              <a:ext cx="192" cy="114"/>
            </a:xfrm>
            <a:prstGeom prst="rect">
              <a:avLst/>
            </a:prstGeom>
            <a:noFill/>
            <a:ln w="9525">
              <a:noFill/>
              <a:miter lim="800000"/>
              <a:headEnd/>
              <a:tailEnd/>
            </a:ln>
          </p:spPr>
        </p:pic>
        <p:pic>
          <p:nvPicPr>
            <p:cNvPr id="30" name="Picture 30"/>
            <p:cNvPicPr>
              <a:picLocks noChangeAspect="1" noChangeArrowheads="1"/>
            </p:cNvPicPr>
            <p:nvPr/>
          </p:nvPicPr>
          <p:blipFill>
            <a:blip r:embed="rId4" cstate="print"/>
            <a:srcRect/>
            <a:stretch>
              <a:fillRect/>
            </a:stretch>
          </p:blipFill>
          <p:spPr bwMode="auto">
            <a:xfrm>
              <a:off x="3840" y="816"/>
              <a:ext cx="192" cy="114"/>
            </a:xfrm>
            <a:prstGeom prst="rect">
              <a:avLst/>
            </a:prstGeom>
            <a:noFill/>
            <a:ln w="9525">
              <a:noFill/>
              <a:miter lim="800000"/>
              <a:headEnd/>
              <a:tailEnd/>
            </a:ln>
          </p:spPr>
        </p:pic>
        <p:pic>
          <p:nvPicPr>
            <p:cNvPr id="31" name="Picture 31"/>
            <p:cNvPicPr>
              <a:picLocks noChangeAspect="1" noChangeArrowheads="1"/>
            </p:cNvPicPr>
            <p:nvPr/>
          </p:nvPicPr>
          <p:blipFill>
            <a:blip r:embed="rId4" cstate="print"/>
            <a:srcRect/>
            <a:stretch>
              <a:fillRect/>
            </a:stretch>
          </p:blipFill>
          <p:spPr bwMode="auto">
            <a:xfrm>
              <a:off x="4032" y="816"/>
              <a:ext cx="192" cy="114"/>
            </a:xfrm>
            <a:prstGeom prst="rect">
              <a:avLst/>
            </a:prstGeom>
            <a:noFill/>
            <a:ln w="9525">
              <a:noFill/>
              <a:miter lim="800000"/>
              <a:headEnd/>
              <a:tailEnd/>
            </a:ln>
          </p:spPr>
        </p:pic>
        <p:pic>
          <p:nvPicPr>
            <p:cNvPr id="32" name="Picture 32"/>
            <p:cNvPicPr>
              <a:picLocks noChangeAspect="1" noChangeArrowheads="1"/>
            </p:cNvPicPr>
            <p:nvPr/>
          </p:nvPicPr>
          <p:blipFill>
            <a:blip r:embed="rId4" cstate="print"/>
            <a:srcRect/>
            <a:stretch>
              <a:fillRect/>
            </a:stretch>
          </p:blipFill>
          <p:spPr bwMode="auto">
            <a:xfrm>
              <a:off x="4224" y="816"/>
              <a:ext cx="192" cy="114"/>
            </a:xfrm>
            <a:prstGeom prst="rect">
              <a:avLst/>
            </a:prstGeom>
            <a:noFill/>
            <a:ln w="9525">
              <a:noFill/>
              <a:miter lim="800000"/>
              <a:headEnd/>
              <a:tailEnd/>
            </a:ln>
          </p:spPr>
        </p:pic>
        <p:pic>
          <p:nvPicPr>
            <p:cNvPr id="33" name="Picture 33"/>
            <p:cNvPicPr>
              <a:picLocks noChangeAspect="1" noChangeArrowheads="1"/>
            </p:cNvPicPr>
            <p:nvPr/>
          </p:nvPicPr>
          <p:blipFill>
            <a:blip r:embed="rId4" cstate="print"/>
            <a:srcRect/>
            <a:stretch>
              <a:fillRect/>
            </a:stretch>
          </p:blipFill>
          <p:spPr bwMode="auto">
            <a:xfrm>
              <a:off x="4416" y="816"/>
              <a:ext cx="192" cy="114"/>
            </a:xfrm>
            <a:prstGeom prst="rect">
              <a:avLst/>
            </a:prstGeom>
            <a:noFill/>
            <a:ln w="9525">
              <a:noFill/>
              <a:miter lim="800000"/>
              <a:headEnd/>
              <a:tailEnd/>
            </a:ln>
          </p:spPr>
        </p:pic>
        <p:pic>
          <p:nvPicPr>
            <p:cNvPr id="34" name="Picture 34"/>
            <p:cNvPicPr>
              <a:picLocks noChangeAspect="1" noChangeArrowheads="1"/>
            </p:cNvPicPr>
            <p:nvPr/>
          </p:nvPicPr>
          <p:blipFill>
            <a:blip r:embed="rId4" cstate="print"/>
            <a:srcRect/>
            <a:stretch>
              <a:fillRect/>
            </a:stretch>
          </p:blipFill>
          <p:spPr bwMode="auto">
            <a:xfrm>
              <a:off x="4608" y="816"/>
              <a:ext cx="192" cy="114"/>
            </a:xfrm>
            <a:prstGeom prst="rect">
              <a:avLst/>
            </a:prstGeom>
            <a:noFill/>
            <a:ln w="9525">
              <a:noFill/>
              <a:miter lim="800000"/>
              <a:headEnd/>
              <a:tailEnd/>
            </a:ln>
          </p:spPr>
        </p:pic>
        <p:pic>
          <p:nvPicPr>
            <p:cNvPr id="35" name="Picture 35"/>
            <p:cNvPicPr>
              <a:picLocks noChangeAspect="1" noChangeArrowheads="1"/>
            </p:cNvPicPr>
            <p:nvPr/>
          </p:nvPicPr>
          <p:blipFill>
            <a:blip r:embed="rId4" cstate="print"/>
            <a:srcRect/>
            <a:stretch>
              <a:fillRect/>
            </a:stretch>
          </p:blipFill>
          <p:spPr bwMode="auto">
            <a:xfrm>
              <a:off x="4800" y="816"/>
              <a:ext cx="192" cy="114"/>
            </a:xfrm>
            <a:prstGeom prst="rect">
              <a:avLst/>
            </a:prstGeom>
            <a:noFill/>
            <a:ln w="9525">
              <a:noFill/>
              <a:miter lim="800000"/>
              <a:headEnd/>
              <a:tailEnd/>
            </a:ln>
          </p:spPr>
        </p:pic>
        <p:pic>
          <p:nvPicPr>
            <p:cNvPr id="36" name="Picture 36"/>
            <p:cNvPicPr>
              <a:picLocks noChangeAspect="1" noChangeArrowheads="1"/>
            </p:cNvPicPr>
            <p:nvPr/>
          </p:nvPicPr>
          <p:blipFill>
            <a:blip r:embed="rId4" cstate="print"/>
            <a:srcRect/>
            <a:stretch>
              <a:fillRect/>
            </a:stretch>
          </p:blipFill>
          <p:spPr bwMode="auto">
            <a:xfrm>
              <a:off x="4992" y="816"/>
              <a:ext cx="192" cy="114"/>
            </a:xfrm>
            <a:prstGeom prst="rect">
              <a:avLst/>
            </a:prstGeom>
            <a:noFill/>
            <a:ln w="9525">
              <a:noFill/>
              <a:miter lim="800000"/>
              <a:headEnd/>
              <a:tailEnd/>
            </a:ln>
          </p:spPr>
        </p:pic>
        <p:pic>
          <p:nvPicPr>
            <p:cNvPr id="37" name="Picture 37"/>
            <p:cNvPicPr>
              <a:picLocks noChangeAspect="1" noChangeArrowheads="1"/>
            </p:cNvPicPr>
            <p:nvPr/>
          </p:nvPicPr>
          <p:blipFill>
            <a:blip r:embed="rId4" cstate="print"/>
            <a:srcRect/>
            <a:stretch>
              <a:fillRect/>
            </a:stretch>
          </p:blipFill>
          <p:spPr bwMode="auto">
            <a:xfrm>
              <a:off x="5184" y="816"/>
              <a:ext cx="192" cy="114"/>
            </a:xfrm>
            <a:prstGeom prst="rect">
              <a:avLst/>
            </a:prstGeom>
            <a:noFill/>
            <a:ln w="9525">
              <a:noFill/>
              <a:miter lim="800000"/>
              <a:headEnd/>
              <a:tailEnd/>
            </a:ln>
          </p:spPr>
        </p:pic>
        <p:pic>
          <p:nvPicPr>
            <p:cNvPr id="38" name="Picture 38"/>
            <p:cNvPicPr>
              <a:picLocks noChangeAspect="1" noChangeArrowheads="1"/>
            </p:cNvPicPr>
            <p:nvPr/>
          </p:nvPicPr>
          <p:blipFill>
            <a:blip r:embed="rId4" cstate="print"/>
            <a:srcRect/>
            <a:stretch>
              <a:fillRect/>
            </a:stretch>
          </p:blipFill>
          <p:spPr bwMode="auto">
            <a:xfrm>
              <a:off x="5376" y="816"/>
              <a:ext cx="192" cy="114"/>
            </a:xfrm>
            <a:prstGeom prst="rect">
              <a:avLst/>
            </a:prstGeom>
            <a:noFill/>
            <a:ln w="9525">
              <a:noFill/>
              <a:miter lim="800000"/>
              <a:headEnd/>
              <a:tailEnd/>
            </a:ln>
          </p:spPr>
        </p:pic>
        <p:pic>
          <p:nvPicPr>
            <p:cNvPr id="39" name="Picture 39"/>
            <p:cNvPicPr>
              <a:picLocks noChangeAspect="1" noChangeArrowheads="1"/>
            </p:cNvPicPr>
            <p:nvPr/>
          </p:nvPicPr>
          <p:blipFill>
            <a:blip r:embed="rId4" cstate="print"/>
            <a:srcRect/>
            <a:stretch>
              <a:fillRect/>
            </a:stretch>
          </p:blipFill>
          <p:spPr bwMode="auto">
            <a:xfrm>
              <a:off x="5568" y="816"/>
              <a:ext cx="192" cy="114"/>
            </a:xfrm>
            <a:prstGeom prst="rect">
              <a:avLst/>
            </a:prstGeom>
            <a:noFill/>
            <a:ln w="9525">
              <a:noFill/>
              <a:miter lim="800000"/>
              <a:headEnd/>
              <a:tailEnd/>
            </a:ln>
          </p:spPr>
        </p:pic>
      </p:grpSp>
      <p:grpSp>
        <p:nvGrpSpPr>
          <p:cNvPr id="9" name="Group 40"/>
          <p:cNvGrpSpPr>
            <a:grpSpLocks/>
          </p:cNvGrpSpPr>
          <p:nvPr/>
        </p:nvGrpSpPr>
        <p:grpSpPr bwMode="auto">
          <a:xfrm>
            <a:off x="0" y="8331201"/>
            <a:ext cx="6858000" cy="241300"/>
            <a:chOff x="0" y="816"/>
            <a:chExt cx="5760" cy="114"/>
          </a:xfrm>
        </p:grpSpPr>
        <p:pic>
          <p:nvPicPr>
            <p:cNvPr id="41" name="Picture 10"/>
            <p:cNvPicPr>
              <a:picLocks noChangeAspect="1" noChangeArrowheads="1"/>
            </p:cNvPicPr>
            <p:nvPr/>
          </p:nvPicPr>
          <p:blipFill>
            <a:blip r:embed="rId3" cstate="print"/>
            <a:srcRect/>
            <a:stretch>
              <a:fillRect/>
            </a:stretch>
          </p:blipFill>
          <p:spPr bwMode="auto">
            <a:xfrm>
              <a:off x="0" y="816"/>
              <a:ext cx="192" cy="114"/>
            </a:xfrm>
            <a:prstGeom prst="rect">
              <a:avLst/>
            </a:prstGeom>
            <a:noFill/>
            <a:ln w="9525">
              <a:noFill/>
              <a:miter lim="800000"/>
              <a:headEnd/>
              <a:tailEnd/>
            </a:ln>
          </p:spPr>
        </p:pic>
        <p:pic>
          <p:nvPicPr>
            <p:cNvPr id="42" name="Picture 11"/>
            <p:cNvPicPr>
              <a:picLocks noChangeAspect="1" noChangeArrowheads="1"/>
            </p:cNvPicPr>
            <p:nvPr/>
          </p:nvPicPr>
          <p:blipFill>
            <a:blip r:embed="rId4" cstate="print"/>
            <a:srcRect/>
            <a:stretch>
              <a:fillRect/>
            </a:stretch>
          </p:blipFill>
          <p:spPr bwMode="auto">
            <a:xfrm>
              <a:off x="192" y="816"/>
              <a:ext cx="192" cy="114"/>
            </a:xfrm>
            <a:prstGeom prst="rect">
              <a:avLst/>
            </a:prstGeom>
            <a:noFill/>
            <a:ln w="9525">
              <a:noFill/>
              <a:miter lim="800000"/>
              <a:headEnd/>
              <a:tailEnd/>
            </a:ln>
          </p:spPr>
        </p:pic>
        <p:pic>
          <p:nvPicPr>
            <p:cNvPr id="43" name="Picture 12"/>
            <p:cNvPicPr>
              <a:picLocks noChangeAspect="1" noChangeArrowheads="1"/>
            </p:cNvPicPr>
            <p:nvPr/>
          </p:nvPicPr>
          <p:blipFill>
            <a:blip r:embed="rId4" cstate="print"/>
            <a:srcRect/>
            <a:stretch>
              <a:fillRect/>
            </a:stretch>
          </p:blipFill>
          <p:spPr bwMode="auto">
            <a:xfrm>
              <a:off x="384" y="816"/>
              <a:ext cx="192" cy="114"/>
            </a:xfrm>
            <a:prstGeom prst="rect">
              <a:avLst/>
            </a:prstGeom>
            <a:noFill/>
            <a:ln w="9525">
              <a:noFill/>
              <a:miter lim="800000"/>
              <a:headEnd/>
              <a:tailEnd/>
            </a:ln>
          </p:spPr>
        </p:pic>
        <p:pic>
          <p:nvPicPr>
            <p:cNvPr id="44" name="Picture 13"/>
            <p:cNvPicPr>
              <a:picLocks noChangeAspect="1" noChangeArrowheads="1"/>
            </p:cNvPicPr>
            <p:nvPr/>
          </p:nvPicPr>
          <p:blipFill>
            <a:blip r:embed="rId4" cstate="print"/>
            <a:srcRect/>
            <a:stretch>
              <a:fillRect/>
            </a:stretch>
          </p:blipFill>
          <p:spPr bwMode="auto">
            <a:xfrm>
              <a:off x="576" y="816"/>
              <a:ext cx="192" cy="114"/>
            </a:xfrm>
            <a:prstGeom prst="rect">
              <a:avLst/>
            </a:prstGeom>
            <a:noFill/>
            <a:ln w="9525">
              <a:noFill/>
              <a:miter lim="800000"/>
              <a:headEnd/>
              <a:tailEnd/>
            </a:ln>
          </p:spPr>
        </p:pic>
        <p:pic>
          <p:nvPicPr>
            <p:cNvPr id="45" name="Picture 14"/>
            <p:cNvPicPr>
              <a:picLocks noChangeAspect="1" noChangeArrowheads="1"/>
            </p:cNvPicPr>
            <p:nvPr/>
          </p:nvPicPr>
          <p:blipFill>
            <a:blip r:embed="rId4" cstate="print"/>
            <a:srcRect/>
            <a:stretch>
              <a:fillRect/>
            </a:stretch>
          </p:blipFill>
          <p:spPr bwMode="auto">
            <a:xfrm>
              <a:off x="768" y="816"/>
              <a:ext cx="192" cy="114"/>
            </a:xfrm>
            <a:prstGeom prst="rect">
              <a:avLst/>
            </a:prstGeom>
            <a:noFill/>
            <a:ln w="9525">
              <a:noFill/>
              <a:miter lim="800000"/>
              <a:headEnd/>
              <a:tailEnd/>
            </a:ln>
          </p:spPr>
        </p:pic>
        <p:pic>
          <p:nvPicPr>
            <p:cNvPr id="46" name="Picture 15"/>
            <p:cNvPicPr>
              <a:picLocks noChangeAspect="1" noChangeArrowheads="1"/>
            </p:cNvPicPr>
            <p:nvPr/>
          </p:nvPicPr>
          <p:blipFill>
            <a:blip r:embed="rId4" cstate="print"/>
            <a:srcRect/>
            <a:stretch>
              <a:fillRect/>
            </a:stretch>
          </p:blipFill>
          <p:spPr bwMode="auto">
            <a:xfrm>
              <a:off x="960" y="816"/>
              <a:ext cx="192" cy="114"/>
            </a:xfrm>
            <a:prstGeom prst="rect">
              <a:avLst/>
            </a:prstGeom>
            <a:noFill/>
            <a:ln w="9525">
              <a:noFill/>
              <a:miter lim="800000"/>
              <a:headEnd/>
              <a:tailEnd/>
            </a:ln>
          </p:spPr>
        </p:pic>
        <p:pic>
          <p:nvPicPr>
            <p:cNvPr id="47" name="Picture 16"/>
            <p:cNvPicPr>
              <a:picLocks noChangeAspect="1" noChangeArrowheads="1"/>
            </p:cNvPicPr>
            <p:nvPr/>
          </p:nvPicPr>
          <p:blipFill>
            <a:blip r:embed="rId4" cstate="print"/>
            <a:srcRect/>
            <a:stretch>
              <a:fillRect/>
            </a:stretch>
          </p:blipFill>
          <p:spPr bwMode="auto">
            <a:xfrm>
              <a:off x="1152" y="816"/>
              <a:ext cx="192" cy="114"/>
            </a:xfrm>
            <a:prstGeom prst="rect">
              <a:avLst/>
            </a:prstGeom>
            <a:noFill/>
            <a:ln w="9525">
              <a:noFill/>
              <a:miter lim="800000"/>
              <a:headEnd/>
              <a:tailEnd/>
            </a:ln>
          </p:spPr>
        </p:pic>
        <p:pic>
          <p:nvPicPr>
            <p:cNvPr id="48" name="Picture 17"/>
            <p:cNvPicPr>
              <a:picLocks noChangeAspect="1" noChangeArrowheads="1"/>
            </p:cNvPicPr>
            <p:nvPr/>
          </p:nvPicPr>
          <p:blipFill>
            <a:blip r:embed="rId4" cstate="print"/>
            <a:srcRect/>
            <a:stretch>
              <a:fillRect/>
            </a:stretch>
          </p:blipFill>
          <p:spPr bwMode="auto">
            <a:xfrm>
              <a:off x="1344" y="816"/>
              <a:ext cx="192" cy="114"/>
            </a:xfrm>
            <a:prstGeom prst="rect">
              <a:avLst/>
            </a:prstGeom>
            <a:noFill/>
            <a:ln w="9525">
              <a:noFill/>
              <a:miter lim="800000"/>
              <a:headEnd/>
              <a:tailEnd/>
            </a:ln>
          </p:spPr>
        </p:pic>
        <p:pic>
          <p:nvPicPr>
            <p:cNvPr id="49" name="Picture 18"/>
            <p:cNvPicPr>
              <a:picLocks noChangeAspect="1" noChangeArrowheads="1"/>
            </p:cNvPicPr>
            <p:nvPr/>
          </p:nvPicPr>
          <p:blipFill>
            <a:blip r:embed="rId4" cstate="print"/>
            <a:srcRect/>
            <a:stretch>
              <a:fillRect/>
            </a:stretch>
          </p:blipFill>
          <p:spPr bwMode="auto">
            <a:xfrm>
              <a:off x="1536" y="816"/>
              <a:ext cx="192" cy="114"/>
            </a:xfrm>
            <a:prstGeom prst="rect">
              <a:avLst/>
            </a:prstGeom>
            <a:noFill/>
            <a:ln w="9525">
              <a:noFill/>
              <a:miter lim="800000"/>
              <a:headEnd/>
              <a:tailEnd/>
            </a:ln>
          </p:spPr>
        </p:pic>
        <p:pic>
          <p:nvPicPr>
            <p:cNvPr id="50" name="Picture 19"/>
            <p:cNvPicPr>
              <a:picLocks noChangeAspect="1" noChangeArrowheads="1"/>
            </p:cNvPicPr>
            <p:nvPr/>
          </p:nvPicPr>
          <p:blipFill>
            <a:blip r:embed="rId4" cstate="print"/>
            <a:srcRect/>
            <a:stretch>
              <a:fillRect/>
            </a:stretch>
          </p:blipFill>
          <p:spPr bwMode="auto">
            <a:xfrm>
              <a:off x="1728" y="816"/>
              <a:ext cx="192" cy="114"/>
            </a:xfrm>
            <a:prstGeom prst="rect">
              <a:avLst/>
            </a:prstGeom>
            <a:noFill/>
            <a:ln w="9525">
              <a:noFill/>
              <a:miter lim="800000"/>
              <a:headEnd/>
              <a:tailEnd/>
            </a:ln>
          </p:spPr>
        </p:pic>
        <p:pic>
          <p:nvPicPr>
            <p:cNvPr id="51" name="Picture 20"/>
            <p:cNvPicPr>
              <a:picLocks noChangeAspect="1" noChangeArrowheads="1"/>
            </p:cNvPicPr>
            <p:nvPr/>
          </p:nvPicPr>
          <p:blipFill>
            <a:blip r:embed="rId4" cstate="print"/>
            <a:srcRect/>
            <a:stretch>
              <a:fillRect/>
            </a:stretch>
          </p:blipFill>
          <p:spPr bwMode="auto">
            <a:xfrm>
              <a:off x="1920" y="816"/>
              <a:ext cx="192" cy="114"/>
            </a:xfrm>
            <a:prstGeom prst="rect">
              <a:avLst/>
            </a:prstGeom>
            <a:noFill/>
            <a:ln w="9525">
              <a:noFill/>
              <a:miter lim="800000"/>
              <a:headEnd/>
              <a:tailEnd/>
            </a:ln>
          </p:spPr>
        </p:pic>
        <p:pic>
          <p:nvPicPr>
            <p:cNvPr id="52" name="Picture 21"/>
            <p:cNvPicPr>
              <a:picLocks noChangeAspect="1" noChangeArrowheads="1"/>
            </p:cNvPicPr>
            <p:nvPr/>
          </p:nvPicPr>
          <p:blipFill>
            <a:blip r:embed="rId4" cstate="print"/>
            <a:srcRect/>
            <a:stretch>
              <a:fillRect/>
            </a:stretch>
          </p:blipFill>
          <p:spPr bwMode="auto">
            <a:xfrm>
              <a:off x="2112" y="816"/>
              <a:ext cx="192" cy="114"/>
            </a:xfrm>
            <a:prstGeom prst="rect">
              <a:avLst/>
            </a:prstGeom>
            <a:noFill/>
            <a:ln w="9525">
              <a:noFill/>
              <a:miter lim="800000"/>
              <a:headEnd/>
              <a:tailEnd/>
            </a:ln>
          </p:spPr>
        </p:pic>
        <p:pic>
          <p:nvPicPr>
            <p:cNvPr id="53" name="Picture 22"/>
            <p:cNvPicPr>
              <a:picLocks noChangeAspect="1" noChangeArrowheads="1"/>
            </p:cNvPicPr>
            <p:nvPr/>
          </p:nvPicPr>
          <p:blipFill>
            <a:blip r:embed="rId4" cstate="print"/>
            <a:srcRect/>
            <a:stretch>
              <a:fillRect/>
            </a:stretch>
          </p:blipFill>
          <p:spPr bwMode="auto">
            <a:xfrm>
              <a:off x="2304" y="816"/>
              <a:ext cx="192" cy="114"/>
            </a:xfrm>
            <a:prstGeom prst="rect">
              <a:avLst/>
            </a:prstGeom>
            <a:noFill/>
            <a:ln w="9525">
              <a:noFill/>
              <a:miter lim="800000"/>
              <a:headEnd/>
              <a:tailEnd/>
            </a:ln>
          </p:spPr>
        </p:pic>
        <p:pic>
          <p:nvPicPr>
            <p:cNvPr id="54" name="Picture 23"/>
            <p:cNvPicPr>
              <a:picLocks noChangeAspect="1" noChangeArrowheads="1"/>
            </p:cNvPicPr>
            <p:nvPr/>
          </p:nvPicPr>
          <p:blipFill>
            <a:blip r:embed="rId4" cstate="print"/>
            <a:srcRect/>
            <a:stretch>
              <a:fillRect/>
            </a:stretch>
          </p:blipFill>
          <p:spPr bwMode="auto">
            <a:xfrm>
              <a:off x="2496" y="816"/>
              <a:ext cx="192" cy="114"/>
            </a:xfrm>
            <a:prstGeom prst="rect">
              <a:avLst/>
            </a:prstGeom>
            <a:noFill/>
            <a:ln w="9525">
              <a:noFill/>
              <a:miter lim="800000"/>
              <a:headEnd/>
              <a:tailEnd/>
            </a:ln>
          </p:spPr>
        </p:pic>
        <p:pic>
          <p:nvPicPr>
            <p:cNvPr id="55" name="Picture 24"/>
            <p:cNvPicPr>
              <a:picLocks noChangeAspect="1" noChangeArrowheads="1"/>
            </p:cNvPicPr>
            <p:nvPr/>
          </p:nvPicPr>
          <p:blipFill>
            <a:blip r:embed="rId4" cstate="print"/>
            <a:srcRect/>
            <a:stretch>
              <a:fillRect/>
            </a:stretch>
          </p:blipFill>
          <p:spPr bwMode="auto">
            <a:xfrm>
              <a:off x="2688" y="816"/>
              <a:ext cx="192" cy="114"/>
            </a:xfrm>
            <a:prstGeom prst="rect">
              <a:avLst/>
            </a:prstGeom>
            <a:noFill/>
            <a:ln w="9525">
              <a:noFill/>
              <a:miter lim="800000"/>
              <a:headEnd/>
              <a:tailEnd/>
            </a:ln>
          </p:spPr>
        </p:pic>
        <p:pic>
          <p:nvPicPr>
            <p:cNvPr id="56" name="Picture 25"/>
            <p:cNvPicPr>
              <a:picLocks noChangeAspect="1" noChangeArrowheads="1"/>
            </p:cNvPicPr>
            <p:nvPr/>
          </p:nvPicPr>
          <p:blipFill>
            <a:blip r:embed="rId4" cstate="print"/>
            <a:srcRect/>
            <a:stretch>
              <a:fillRect/>
            </a:stretch>
          </p:blipFill>
          <p:spPr bwMode="auto">
            <a:xfrm>
              <a:off x="2880" y="816"/>
              <a:ext cx="192" cy="114"/>
            </a:xfrm>
            <a:prstGeom prst="rect">
              <a:avLst/>
            </a:prstGeom>
            <a:noFill/>
            <a:ln w="9525">
              <a:noFill/>
              <a:miter lim="800000"/>
              <a:headEnd/>
              <a:tailEnd/>
            </a:ln>
          </p:spPr>
        </p:pic>
        <p:pic>
          <p:nvPicPr>
            <p:cNvPr id="57" name="Picture 26"/>
            <p:cNvPicPr>
              <a:picLocks noChangeAspect="1" noChangeArrowheads="1"/>
            </p:cNvPicPr>
            <p:nvPr/>
          </p:nvPicPr>
          <p:blipFill>
            <a:blip r:embed="rId4" cstate="print"/>
            <a:srcRect/>
            <a:stretch>
              <a:fillRect/>
            </a:stretch>
          </p:blipFill>
          <p:spPr bwMode="auto">
            <a:xfrm>
              <a:off x="3072" y="816"/>
              <a:ext cx="192" cy="114"/>
            </a:xfrm>
            <a:prstGeom prst="rect">
              <a:avLst/>
            </a:prstGeom>
            <a:noFill/>
            <a:ln w="9525">
              <a:noFill/>
              <a:miter lim="800000"/>
              <a:headEnd/>
              <a:tailEnd/>
            </a:ln>
          </p:spPr>
        </p:pic>
        <p:pic>
          <p:nvPicPr>
            <p:cNvPr id="58" name="Picture 27"/>
            <p:cNvPicPr>
              <a:picLocks noChangeAspect="1" noChangeArrowheads="1"/>
            </p:cNvPicPr>
            <p:nvPr/>
          </p:nvPicPr>
          <p:blipFill>
            <a:blip r:embed="rId4" cstate="print"/>
            <a:srcRect/>
            <a:stretch>
              <a:fillRect/>
            </a:stretch>
          </p:blipFill>
          <p:spPr bwMode="auto">
            <a:xfrm>
              <a:off x="3264" y="816"/>
              <a:ext cx="192" cy="114"/>
            </a:xfrm>
            <a:prstGeom prst="rect">
              <a:avLst/>
            </a:prstGeom>
            <a:noFill/>
            <a:ln w="9525">
              <a:noFill/>
              <a:miter lim="800000"/>
              <a:headEnd/>
              <a:tailEnd/>
            </a:ln>
          </p:spPr>
        </p:pic>
        <p:pic>
          <p:nvPicPr>
            <p:cNvPr id="59" name="Picture 28"/>
            <p:cNvPicPr>
              <a:picLocks noChangeAspect="1" noChangeArrowheads="1"/>
            </p:cNvPicPr>
            <p:nvPr/>
          </p:nvPicPr>
          <p:blipFill>
            <a:blip r:embed="rId4" cstate="print"/>
            <a:srcRect/>
            <a:stretch>
              <a:fillRect/>
            </a:stretch>
          </p:blipFill>
          <p:spPr bwMode="auto">
            <a:xfrm>
              <a:off x="3456" y="816"/>
              <a:ext cx="192" cy="114"/>
            </a:xfrm>
            <a:prstGeom prst="rect">
              <a:avLst/>
            </a:prstGeom>
            <a:noFill/>
            <a:ln w="9525">
              <a:noFill/>
              <a:miter lim="800000"/>
              <a:headEnd/>
              <a:tailEnd/>
            </a:ln>
          </p:spPr>
        </p:pic>
        <p:pic>
          <p:nvPicPr>
            <p:cNvPr id="60" name="Picture 29"/>
            <p:cNvPicPr>
              <a:picLocks noChangeAspect="1" noChangeArrowheads="1"/>
            </p:cNvPicPr>
            <p:nvPr/>
          </p:nvPicPr>
          <p:blipFill>
            <a:blip r:embed="rId4" cstate="print"/>
            <a:srcRect/>
            <a:stretch>
              <a:fillRect/>
            </a:stretch>
          </p:blipFill>
          <p:spPr bwMode="auto">
            <a:xfrm>
              <a:off x="3648" y="816"/>
              <a:ext cx="192" cy="114"/>
            </a:xfrm>
            <a:prstGeom prst="rect">
              <a:avLst/>
            </a:prstGeom>
            <a:noFill/>
            <a:ln w="9525">
              <a:noFill/>
              <a:miter lim="800000"/>
              <a:headEnd/>
              <a:tailEnd/>
            </a:ln>
          </p:spPr>
        </p:pic>
        <p:pic>
          <p:nvPicPr>
            <p:cNvPr id="61" name="Picture 30"/>
            <p:cNvPicPr>
              <a:picLocks noChangeAspect="1" noChangeArrowheads="1"/>
            </p:cNvPicPr>
            <p:nvPr/>
          </p:nvPicPr>
          <p:blipFill>
            <a:blip r:embed="rId4" cstate="print"/>
            <a:srcRect/>
            <a:stretch>
              <a:fillRect/>
            </a:stretch>
          </p:blipFill>
          <p:spPr bwMode="auto">
            <a:xfrm>
              <a:off x="3840" y="816"/>
              <a:ext cx="192" cy="114"/>
            </a:xfrm>
            <a:prstGeom prst="rect">
              <a:avLst/>
            </a:prstGeom>
            <a:noFill/>
            <a:ln w="9525">
              <a:noFill/>
              <a:miter lim="800000"/>
              <a:headEnd/>
              <a:tailEnd/>
            </a:ln>
          </p:spPr>
        </p:pic>
        <p:pic>
          <p:nvPicPr>
            <p:cNvPr id="62" name="Picture 31"/>
            <p:cNvPicPr>
              <a:picLocks noChangeAspect="1" noChangeArrowheads="1"/>
            </p:cNvPicPr>
            <p:nvPr/>
          </p:nvPicPr>
          <p:blipFill>
            <a:blip r:embed="rId4" cstate="print"/>
            <a:srcRect/>
            <a:stretch>
              <a:fillRect/>
            </a:stretch>
          </p:blipFill>
          <p:spPr bwMode="auto">
            <a:xfrm>
              <a:off x="4032" y="816"/>
              <a:ext cx="192" cy="114"/>
            </a:xfrm>
            <a:prstGeom prst="rect">
              <a:avLst/>
            </a:prstGeom>
            <a:noFill/>
            <a:ln w="9525">
              <a:noFill/>
              <a:miter lim="800000"/>
              <a:headEnd/>
              <a:tailEnd/>
            </a:ln>
          </p:spPr>
        </p:pic>
        <p:pic>
          <p:nvPicPr>
            <p:cNvPr id="63" name="Picture 32"/>
            <p:cNvPicPr>
              <a:picLocks noChangeAspect="1" noChangeArrowheads="1"/>
            </p:cNvPicPr>
            <p:nvPr/>
          </p:nvPicPr>
          <p:blipFill>
            <a:blip r:embed="rId4" cstate="print"/>
            <a:srcRect/>
            <a:stretch>
              <a:fillRect/>
            </a:stretch>
          </p:blipFill>
          <p:spPr bwMode="auto">
            <a:xfrm>
              <a:off x="4224" y="816"/>
              <a:ext cx="192" cy="114"/>
            </a:xfrm>
            <a:prstGeom prst="rect">
              <a:avLst/>
            </a:prstGeom>
            <a:noFill/>
            <a:ln w="9525">
              <a:noFill/>
              <a:miter lim="800000"/>
              <a:headEnd/>
              <a:tailEnd/>
            </a:ln>
          </p:spPr>
        </p:pic>
        <p:pic>
          <p:nvPicPr>
            <p:cNvPr id="64" name="Picture 33"/>
            <p:cNvPicPr>
              <a:picLocks noChangeAspect="1" noChangeArrowheads="1"/>
            </p:cNvPicPr>
            <p:nvPr/>
          </p:nvPicPr>
          <p:blipFill>
            <a:blip r:embed="rId4" cstate="print"/>
            <a:srcRect/>
            <a:stretch>
              <a:fillRect/>
            </a:stretch>
          </p:blipFill>
          <p:spPr bwMode="auto">
            <a:xfrm>
              <a:off x="4416" y="816"/>
              <a:ext cx="192" cy="114"/>
            </a:xfrm>
            <a:prstGeom prst="rect">
              <a:avLst/>
            </a:prstGeom>
            <a:noFill/>
            <a:ln w="9525">
              <a:noFill/>
              <a:miter lim="800000"/>
              <a:headEnd/>
              <a:tailEnd/>
            </a:ln>
          </p:spPr>
        </p:pic>
        <p:pic>
          <p:nvPicPr>
            <p:cNvPr id="65" name="Picture 34"/>
            <p:cNvPicPr>
              <a:picLocks noChangeAspect="1" noChangeArrowheads="1"/>
            </p:cNvPicPr>
            <p:nvPr/>
          </p:nvPicPr>
          <p:blipFill>
            <a:blip r:embed="rId4" cstate="print"/>
            <a:srcRect/>
            <a:stretch>
              <a:fillRect/>
            </a:stretch>
          </p:blipFill>
          <p:spPr bwMode="auto">
            <a:xfrm>
              <a:off x="4608" y="816"/>
              <a:ext cx="192" cy="114"/>
            </a:xfrm>
            <a:prstGeom prst="rect">
              <a:avLst/>
            </a:prstGeom>
            <a:noFill/>
            <a:ln w="9525">
              <a:noFill/>
              <a:miter lim="800000"/>
              <a:headEnd/>
              <a:tailEnd/>
            </a:ln>
          </p:spPr>
        </p:pic>
        <p:pic>
          <p:nvPicPr>
            <p:cNvPr id="66" name="Picture 35"/>
            <p:cNvPicPr>
              <a:picLocks noChangeAspect="1" noChangeArrowheads="1"/>
            </p:cNvPicPr>
            <p:nvPr/>
          </p:nvPicPr>
          <p:blipFill>
            <a:blip r:embed="rId4" cstate="print"/>
            <a:srcRect/>
            <a:stretch>
              <a:fillRect/>
            </a:stretch>
          </p:blipFill>
          <p:spPr bwMode="auto">
            <a:xfrm>
              <a:off x="4800" y="816"/>
              <a:ext cx="192" cy="114"/>
            </a:xfrm>
            <a:prstGeom prst="rect">
              <a:avLst/>
            </a:prstGeom>
            <a:noFill/>
            <a:ln w="9525">
              <a:noFill/>
              <a:miter lim="800000"/>
              <a:headEnd/>
              <a:tailEnd/>
            </a:ln>
          </p:spPr>
        </p:pic>
        <p:pic>
          <p:nvPicPr>
            <p:cNvPr id="67" name="Picture 36"/>
            <p:cNvPicPr>
              <a:picLocks noChangeAspect="1" noChangeArrowheads="1"/>
            </p:cNvPicPr>
            <p:nvPr/>
          </p:nvPicPr>
          <p:blipFill>
            <a:blip r:embed="rId4" cstate="print"/>
            <a:srcRect/>
            <a:stretch>
              <a:fillRect/>
            </a:stretch>
          </p:blipFill>
          <p:spPr bwMode="auto">
            <a:xfrm>
              <a:off x="4992" y="816"/>
              <a:ext cx="192" cy="114"/>
            </a:xfrm>
            <a:prstGeom prst="rect">
              <a:avLst/>
            </a:prstGeom>
            <a:noFill/>
            <a:ln w="9525">
              <a:noFill/>
              <a:miter lim="800000"/>
              <a:headEnd/>
              <a:tailEnd/>
            </a:ln>
          </p:spPr>
        </p:pic>
        <p:pic>
          <p:nvPicPr>
            <p:cNvPr id="68" name="Picture 37"/>
            <p:cNvPicPr>
              <a:picLocks noChangeAspect="1" noChangeArrowheads="1"/>
            </p:cNvPicPr>
            <p:nvPr/>
          </p:nvPicPr>
          <p:blipFill>
            <a:blip r:embed="rId4" cstate="print"/>
            <a:srcRect/>
            <a:stretch>
              <a:fillRect/>
            </a:stretch>
          </p:blipFill>
          <p:spPr bwMode="auto">
            <a:xfrm>
              <a:off x="5184" y="816"/>
              <a:ext cx="192" cy="114"/>
            </a:xfrm>
            <a:prstGeom prst="rect">
              <a:avLst/>
            </a:prstGeom>
            <a:noFill/>
            <a:ln w="9525">
              <a:noFill/>
              <a:miter lim="800000"/>
              <a:headEnd/>
              <a:tailEnd/>
            </a:ln>
          </p:spPr>
        </p:pic>
        <p:pic>
          <p:nvPicPr>
            <p:cNvPr id="69" name="Picture 38"/>
            <p:cNvPicPr>
              <a:picLocks noChangeAspect="1" noChangeArrowheads="1"/>
            </p:cNvPicPr>
            <p:nvPr/>
          </p:nvPicPr>
          <p:blipFill>
            <a:blip r:embed="rId4" cstate="print"/>
            <a:srcRect/>
            <a:stretch>
              <a:fillRect/>
            </a:stretch>
          </p:blipFill>
          <p:spPr bwMode="auto">
            <a:xfrm>
              <a:off x="5376" y="816"/>
              <a:ext cx="192" cy="114"/>
            </a:xfrm>
            <a:prstGeom prst="rect">
              <a:avLst/>
            </a:prstGeom>
            <a:noFill/>
            <a:ln w="9525">
              <a:noFill/>
              <a:miter lim="800000"/>
              <a:headEnd/>
              <a:tailEnd/>
            </a:ln>
          </p:spPr>
        </p:pic>
        <p:pic>
          <p:nvPicPr>
            <p:cNvPr id="70" name="Picture 39"/>
            <p:cNvPicPr>
              <a:picLocks noChangeAspect="1" noChangeArrowheads="1"/>
            </p:cNvPicPr>
            <p:nvPr/>
          </p:nvPicPr>
          <p:blipFill>
            <a:blip r:embed="rId4" cstate="print"/>
            <a:srcRect/>
            <a:stretch>
              <a:fillRect/>
            </a:stretch>
          </p:blipFill>
          <p:spPr bwMode="auto">
            <a:xfrm>
              <a:off x="5568" y="816"/>
              <a:ext cx="192" cy="114"/>
            </a:xfrm>
            <a:prstGeom prst="rect">
              <a:avLst/>
            </a:prstGeom>
            <a:noFill/>
            <a:ln w="9525">
              <a:noFill/>
              <a:miter lim="800000"/>
              <a:headEnd/>
              <a:tailEnd/>
            </a:ln>
          </p:spPr>
        </p:pic>
      </p:grpSp>
      <p:sp>
        <p:nvSpPr>
          <p:cNvPr id="2" name="Title 1"/>
          <p:cNvSpPr>
            <a:spLocks noGrp="1"/>
          </p:cNvSpPr>
          <p:nvPr>
            <p:ph type="title"/>
          </p:nvPr>
        </p:nvSpPr>
        <p:spPr>
          <a:xfrm>
            <a:off x="342900" y="1016000"/>
            <a:ext cx="2228850" cy="1625600"/>
          </a:xfrm>
          <a:prstGeom prst="rect">
            <a:avLst/>
          </a:prstGeom>
        </p:spPr>
        <p:txBody>
          <a:bodyPr anchor="b"/>
          <a:lstStyle>
            <a:lvl1pPr algn="l">
              <a:defRPr sz="2000" b="1">
                <a:solidFill>
                  <a:schemeClr val="bg1"/>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342901" y="2743200"/>
            <a:ext cx="2228850" cy="5486400"/>
          </a:xfrm>
        </p:spPr>
        <p:txBody>
          <a:bodyPr/>
          <a:lstStyle>
            <a:lvl1pPr marL="0" indent="0">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5" name="Picture Placeholder 2"/>
          <p:cNvSpPr>
            <a:spLocks noGrp="1"/>
          </p:cNvSpPr>
          <p:nvPr>
            <p:ph type="pic" idx="1"/>
          </p:nvPr>
        </p:nvSpPr>
        <p:spPr>
          <a:xfrm>
            <a:off x="2686050" y="1016000"/>
            <a:ext cx="4057650" cy="7112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71" name="Rectangle 5"/>
          <p:cNvSpPr>
            <a:spLocks noGrp="1" noChangeArrowheads="1"/>
          </p:cNvSpPr>
          <p:nvPr>
            <p:ph type="ftr" sz="quarter" idx="10"/>
          </p:nvPr>
        </p:nvSpPr>
        <p:spPr/>
        <p:txBody>
          <a:bodyPr/>
          <a:lstStyle>
            <a:lvl1pPr>
              <a:defRPr/>
            </a:lvl1pPr>
          </a:lstStyle>
          <a:p>
            <a:pPr>
              <a:defRPr/>
            </a:pPr>
            <a:r>
              <a:rPr lang="en-US" dirty="0"/>
              <a:t>Northwest Portland Area Indian Health Board</a:t>
            </a:r>
          </a:p>
        </p:txBody>
      </p:sp>
      <p:sp>
        <p:nvSpPr>
          <p:cNvPr id="72" name="Rectangle 4"/>
          <p:cNvSpPr>
            <a:spLocks noGrp="1" noChangeArrowheads="1"/>
          </p:cNvSpPr>
          <p:nvPr>
            <p:ph type="dt" sz="half" idx="11"/>
          </p:nvPr>
        </p:nvSpPr>
        <p:spPr/>
        <p:txBody>
          <a:bodyPr/>
          <a:lstStyle>
            <a:lvl1pPr>
              <a:defRPr/>
            </a:lvl1pPr>
          </a:lstStyle>
          <a:p>
            <a:pPr>
              <a:defRPr/>
            </a:pPr>
            <a:fld id="{11D3D07F-3835-40D7-A82C-B279B5D3BD2C}" type="datetime1">
              <a:rPr lang="en-US"/>
              <a:pPr>
                <a:defRPr/>
              </a:pPr>
              <a:t>1/14/2013</a:t>
            </a:fld>
            <a:endParaRPr lang="en-US" dirty="0"/>
          </a:p>
        </p:txBody>
      </p:sp>
      <p:sp>
        <p:nvSpPr>
          <p:cNvPr id="73" name="Rectangle 72"/>
          <p:cNvSpPr>
            <a:spLocks noGrp="1" noChangeArrowheads="1"/>
          </p:cNvSpPr>
          <p:nvPr>
            <p:ph type="sldNum" sz="quarter" idx="12"/>
          </p:nvPr>
        </p:nvSpPr>
        <p:spPr/>
        <p:txBody>
          <a:bodyPr/>
          <a:lstStyle>
            <a:lvl1pPr>
              <a:defRPr/>
            </a:lvl1pPr>
          </a:lstStyle>
          <a:p>
            <a:pPr>
              <a:defRPr/>
            </a:pPr>
            <a:fld id="{0331DCAE-C361-4A00-AC5F-A732ED1645DB}"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4" name="Group 34"/>
          <p:cNvGrpSpPr>
            <a:grpSpLocks/>
          </p:cNvGrpSpPr>
          <p:nvPr/>
        </p:nvGrpSpPr>
        <p:grpSpPr bwMode="auto">
          <a:xfrm>
            <a:off x="0" y="1"/>
            <a:ext cx="6858000" cy="1968500"/>
            <a:chOff x="0" y="0"/>
            <a:chExt cx="9144000" cy="1476375"/>
          </a:xfrm>
        </p:grpSpPr>
        <p:grpSp>
          <p:nvGrpSpPr>
            <p:cNvPr id="5" name="Group 38"/>
            <p:cNvGrpSpPr>
              <a:grpSpLocks/>
            </p:cNvGrpSpPr>
            <p:nvPr/>
          </p:nvGrpSpPr>
          <p:grpSpPr bwMode="auto">
            <a:xfrm>
              <a:off x="0" y="0"/>
              <a:ext cx="9144000" cy="1295400"/>
              <a:chOff x="0" y="0"/>
              <a:chExt cx="9144000" cy="1295400"/>
            </a:xfrm>
          </p:grpSpPr>
          <p:sp>
            <p:nvSpPr>
              <p:cNvPr id="37" name="Rectangle 7"/>
              <p:cNvSpPr>
                <a:spLocks noChangeArrowheads="1"/>
              </p:cNvSpPr>
              <p:nvPr/>
            </p:nvSpPr>
            <p:spPr bwMode="auto">
              <a:xfrm>
                <a:off x="0" y="0"/>
                <a:ext cx="9144000" cy="1295400"/>
              </a:xfrm>
              <a:prstGeom prst="rect">
                <a:avLst/>
              </a:prstGeom>
              <a:solidFill>
                <a:srgbClr val="FFFFCC"/>
              </a:solidFill>
              <a:ln w="9525">
                <a:noFill/>
                <a:miter lim="800000"/>
                <a:headEnd/>
                <a:tailEnd/>
              </a:ln>
              <a:effectLst/>
            </p:spPr>
            <p:txBody>
              <a:bodyPr wrap="none" anchor="ctr"/>
              <a:lstStyle/>
              <a:p>
                <a:pPr fontAlgn="base">
                  <a:spcBef>
                    <a:spcPct val="0"/>
                  </a:spcBef>
                  <a:spcAft>
                    <a:spcPct val="0"/>
                  </a:spcAft>
                  <a:defRPr/>
                </a:pPr>
                <a:endParaRPr lang="en-US" sz="2400" dirty="0">
                  <a:solidFill>
                    <a:prstClr val="black"/>
                  </a:solidFill>
                  <a:latin typeface="Times New Roman" pitchFamily="18" charset="0"/>
                </a:endParaRPr>
              </a:p>
            </p:txBody>
          </p:sp>
          <p:pic>
            <p:nvPicPr>
              <p:cNvPr id="38" name="Picture 8" descr="NPAIHBtransparentTEAL"/>
              <p:cNvPicPr>
                <a:picLocks noChangeAspect="1" noChangeArrowheads="1"/>
              </p:cNvPicPr>
              <p:nvPr/>
            </p:nvPicPr>
            <p:blipFill>
              <a:blip r:embed="rId2" cstate="print"/>
              <a:srcRect/>
              <a:stretch>
                <a:fillRect/>
              </a:stretch>
            </p:blipFill>
            <p:spPr bwMode="auto">
              <a:xfrm>
                <a:off x="76200" y="228600"/>
                <a:ext cx="1219200" cy="1022350"/>
              </a:xfrm>
              <a:prstGeom prst="rect">
                <a:avLst/>
              </a:prstGeom>
              <a:noFill/>
              <a:ln w="9525">
                <a:noFill/>
                <a:miter lim="800000"/>
                <a:headEnd/>
                <a:tailEnd/>
              </a:ln>
            </p:spPr>
          </p:pic>
        </p:grpSp>
        <p:grpSp>
          <p:nvGrpSpPr>
            <p:cNvPr id="6" name="Group 40"/>
            <p:cNvGrpSpPr>
              <a:grpSpLocks/>
            </p:cNvGrpSpPr>
            <p:nvPr/>
          </p:nvGrpSpPr>
          <p:grpSpPr bwMode="auto">
            <a:xfrm>
              <a:off x="0" y="1295400"/>
              <a:ext cx="9144000" cy="180975"/>
              <a:chOff x="0" y="816"/>
              <a:chExt cx="5760" cy="114"/>
            </a:xfrm>
          </p:grpSpPr>
          <p:pic>
            <p:nvPicPr>
              <p:cNvPr id="7" name="Picture 10"/>
              <p:cNvPicPr>
                <a:picLocks noChangeAspect="1" noChangeArrowheads="1"/>
              </p:cNvPicPr>
              <p:nvPr/>
            </p:nvPicPr>
            <p:blipFill>
              <a:blip r:embed="rId3" cstate="print"/>
              <a:srcRect/>
              <a:stretch>
                <a:fillRect/>
              </a:stretch>
            </p:blipFill>
            <p:spPr bwMode="auto">
              <a:xfrm>
                <a:off x="0" y="816"/>
                <a:ext cx="192" cy="114"/>
              </a:xfrm>
              <a:prstGeom prst="rect">
                <a:avLst/>
              </a:prstGeom>
              <a:noFill/>
              <a:ln w="9525">
                <a:noFill/>
                <a:miter lim="800000"/>
                <a:headEnd/>
                <a:tailEnd/>
              </a:ln>
            </p:spPr>
          </p:pic>
          <p:pic>
            <p:nvPicPr>
              <p:cNvPr id="8" name="Picture 11"/>
              <p:cNvPicPr>
                <a:picLocks noChangeAspect="1" noChangeArrowheads="1"/>
              </p:cNvPicPr>
              <p:nvPr/>
            </p:nvPicPr>
            <p:blipFill>
              <a:blip r:embed="rId4" cstate="print"/>
              <a:srcRect/>
              <a:stretch>
                <a:fillRect/>
              </a:stretch>
            </p:blipFill>
            <p:spPr bwMode="auto">
              <a:xfrm>
                <a:off x="192" y="816"/>
                <a:ext cx="192" cy="114"/>
              </a:xfrm>
              <a:prstGeom prst="rect">
                <a:avLst/>
              </a:prstGeom>
              <a:noFill/>
              <a:ln w="9525">
                <a:noFill/>
                <a:miter lim="800000"/>
                <a:headEnd/>
                <a:tailEnd/>
              </a:ln>
            </p:spPr>
          </p:pic>
          <p:pic>
            <p:nvPicPr>
              <p:cNvPr id="9" name="Picture 12"/>
              <p:cNvPicPr>
                <a:picLocks noChangeAspect="1" noChangeArrowheads="1"/>
              </p:cNvPicPr>
              <p:nvPr/>
            </p:nvPicPr>
            <p:blipFill>
              <a:blip r:embed="rId4" cstate="print"/>
              <a:srcRect/>
              <a:stretch>
                <a:fillRect/>
              </a:stretch>
            </p:blipFill>
            <p:spPr bwMode="auto">
              <a:xfrm>
                <a:off x="384" y="816"/>
                <a:ext cx="192" cy="114"/>
              </a:xfrm>
              <a:prstGeom prst="rect">
                <a:avLst/>
              </a:prstGeom>
              <a:noFill/>
              <a:ln w="9525">
                <a:noFill/>
                <a:miter lim="800000"/>
                <a:headEnd/>
                <a:tailEnd/>
              </a:ln>
            </p:spPr>
          </p:pic>
          <p:pic>
            <p:nvPicPr>
              <p:cNvPr id="10" name="Picture 13"/>
              <p:cNvPicPr>
                <a:picLocks noChangeAspect="1" noChangeArrowheads="1"/>
              </p:cNvPicPr>
              <p:nvPr/>
            </p:nvPicPr>
            <p:blipFill>
              <a:blip r:embed="rId4" cstate="print"/>
              <a:srcRect/>
              <a:stretch>
                <a:fillRect/>
              </a:stretch>
            </p:blipFill>
            <p:spPr bwMode="auto">
              <a:xfrm>
                <a:off x="576" y="816"/>
                <a:ext cx="192" cy="114"/>
              </a:xfrm>
              <a:prstGeom prst="rect">
                <a:avLst/>
              </a:prstGeom>
              <a:noFill/>
              <a:ln w="9525">
                <a:noFill/>
                <a:miter lim="800000"/>
                <a:headEnd/>
                <a:tailEnd/>
              </a:ln>
            </p:spPr>
          </p:pic>
          <p:pic>
            <p:nvPicPr>
              <p:cNvPr id="11" name="Picture 14"/>
              <p:cNvPicPr>
                <a:picLocks noChangeAspect="1" noChangeArrowheads="1"/>
              </p:cNvPicPr>
              <p:nvPr/>
            </p:nvPicPr>
            <p:blipFill>
              <a:blip r:embed="rId4" cstate="print"/>
              <a:srcRect/>
              <a:stretch>
                <a:fillRect/>
              </a:stretch>
            </p:blipFill>
            <p:spPr bwMode="auto">
              <a:xfrm>
                <a:off x="768" y="816"/>
                <a:ext cx="192" cy="114"/>
              </a:xfrm>
              <a:prstGeom prst="rect">
                <a:avLst/>
              </a:prstGeom>
              <a:noFill/>
              <a:ln w="9525">
                <a:noFill/>
                <a:miter lim="800000"/>
                <a:headEnd/>
                <a:tailEnd/>
              </a:ln>
            </p:spPr>
          </p:pic>
          <p:pic>
            <p:nvPicPr>
              <p:cNvPr id="12" name="Picture 15"/>
              <p:cNvPicPr>
                <a:picLocks noChangeAspect="1" noChangeArrowheads="1"/>
              </p:cNvPicPr>
              <p:nvPr/>
            </p:nvPicPr>
            <p:blipFill>
              <a:blip r:embed="rId4" cstate="print"/>
              <a:srcRect/>
              <a:stretch>
                <a:fillRect/>
              </a:stretch>
            </p:blipFill>
            <p:spPr bwMode="auto">
              <a:xfrm>
                <a:off x="960" y="816"/>
                <a:ext cx="192" cy="114"/>
              </a:xfrm>
              <a:prstGeom prst="rect">
                <a:avLst/>
              </a:prstGeom>
              <a:noFill/>
              <a:ln w="9525">
                <a:noFill/>
                <a:miter lim="800000"/>
                <a:headEnd/>
                <a:tailEnd/>
              </a:ln>
            </p:spPr>
          </p:pic>
          <p:pic>
            <p:nvPicPr>
              <p:cNvPr id="13" name="Picture 16"/>
              <p:cNvPicPr>
                <a:picLocks noChangeAspect="1" noChangeArrowheads="1"/>
              </p:cNvPicPr>
              <p:nvPr/>
            </p:nvPicPr>
            <p:blipFill>
              <a:blip r:embed="rId4" cstate="print"/>
              <a:srcRect/>
              <a:stretch>
                <a:fillRect/>
              </a:stretch>
            </p:blipFill>
            <p:spPr bwMode="auto">
              <a:xfrm>
                <a:off x="1152" y="816"/>
                <a:ext cx="192" cy="114"/>
              </a:xfrm>
              <a:prstGeom prst="rect">
                <a:avLst/>
              </a:prstGeom>
              <a:noFill/>
              <a:ln w="9525">
                <a:noFill/>
                <a:miter lim="800000"/>
                <a:headEnd/>
                <a:tailEnd/>
              </a:ln>
            </p:spPr>
          </p:pic>
          <p:pic>
            <p:nvPicPr>
              <p:cNvPr id="14" name="Picture 17"/>
              <p:cNvPicPr>
                <a:picLocks noChangeAspect="1" noChangeArrowheads="1"/>
              </p:cNvPicPr>
              <p:nvPr/>
            </p:nvPicPr>
            <p:blipFill>
              <a:blip r:embed="rId4" cstate="print"/>
              <a:srcRect/>
              <a:stretch>
                <a:fillRect/>
              </a:stretch>
            </p:blipFill>
            <p:spPr bwMode="auto">
              <a:xfrm>
                <a:off x="1344" y="816"/>
                <a:ext cx="192" cy="114"/>
              </a:xfrm>
              <a:prstGeom prst="rect">
                <a:avLst/>
              </a:prstGeom>
              <a:noFill/>
              <a:ln w="9525">
                <a:noFill/>
                <a:miter lim="800000"/>
                <a:headEnd/>
                <a:tailEnd/>
              </a:ln>
            </p:spPr>
          </p:pic>
          <p:pic>
            <p:nvPicPr>
              <p:cNvPr id="15" name="Picture 18"/>
              <p:cNvPicPr>
                <a:picLocks noChangeAspect="1" noChangeArrowheads="1"/>
              </p:cNvPicPr>
              <p:nvPr/>
            </p:nvPicPr>
            <p:blipFill>
              <a:blip r:embed="rId4" cstate="print"/>
              <a:srcRect/>
              <a:stretch>
                <a:fillRect/>
              </a:stretch>
            </p:blipFill>
            <p:spPr bwMode="auto">
              <a:xfrm>
                <a:off x="1536" y="816"/>
                <a:ext cx="192" cy="114"/>
              </a:xfrm>
              <a:prstGeom prst="rect">
                <a:avLst/>
              </a:prstGeom>
              <a:noFill/>
              <a:ln w="9525">
                <a:noFill/>
                <a:miter lim="800000"/>
                <a:headEnd/>
                <a:tailEnd/>
              </a:ln>
            </p:spPr>
          </p:pic>
          <p:pic>
            <p:nvPicPr>
              <p:cNvPr id="16" name="Picture 19"/>
              <p:cNvPicPr>
                <a:picLocks noChangeAspect="1" noChangeArrowheads="1"/>
              </p:cNvPicPr>
              <p:nvPr/>
            </p:nvPicPr>
            <p:blipFill>
              <a:blip r:embed="rId4" cstate="print"/>
              <a:srcRect/>
              <a:stretch>
                <a:fillRect/>
              </a:stretch>
            </p:blipFill>
            <p:spPr bwMode="auto">
              <a:xfrm>
                <a:off x="1728" y="816"/>
                <a:ext cx="192" cy="114"/>
              </a:xfrm>
              <a:prstGeom prst="rect">
                <a:avLst/>
              </a:prstGeom>
              <a:noFill/>
              <a:ln w="9525">
                <a:noFill/>
                <a:miter lim="800000"/>
                <a:headEnd/>
                <a:tailEnd/>
              </a:ln>
            </p:spPr>
          </p:pic>
          <p:pic>
            <p:nvPicPr>
              <p:cNvPr id="17" name="Picture 20"/>
              <p:cNvPicPr>
                <a:picLocks noChangeAspect="1" noChangeArrowheads="1"/>
              </p:cNvPicPr>
              <p:nvPr/>
            </p:nvPicPr>
            <p:blipFill>
              <a:blip r:embed="rId4" cstate="print"/>
              <a:srcRect/>
              <a:stretch>
                <a:fillRect/>
              </a:stretch>
            </p:blipFill>
            <p:spPr bwMode="auto">
              <a:xfrm>
                <a:off x="1920" y="816"/>
                <a:ext cx="192" cy="114"/>
              </a:xfrm>
              <a:prstGeom prst="rect">
                <a:avLst/>
              </a:prstGeom>
              <a:noFill/>
              <a:ln w="9525">
                <a:noFill/>
                <a:miter lim="800000"/>
                <a:headEnd/>
                <a:tailEnd/>
              </a:ln>
            </p:spPr>
          </p:pic>
          <p:pic>
            <p:nvPicPr>
              <p:cNvPr id="18" name="Picture 21"/>
              <p:cNvPicPr>
                <a:picLocks noChangeAspect="1" noChangeArrowheads="1"/>
              </p:cNvPicPr>
              <p:nvPr/>
            </p:nvPicPr>
            <p:blipFill>
              <a:blip r:embed="rId4" cstate="print"/>
              <a:srcRect/>
              <a:stretch>
                <a:fillRect/>
              </a:stretch>
            </p:blipFill>
            <p:spPr bwMode="auto">
              <a:xfrm>
                <a:off x="2112" y="816"/>
                <a:ext cx="192" cy="114"/>
              </a:xfrm>
              <a:prstGeom prst="rect">
                <a:avLst/>
              </a:prstGeom>
              <a:noFill/>
              <a:ln w="9525">
                <a:noFill/>
                <a:miter lim="800000"/>
                <a:headEnd/>
                <a:tailEnd/>
              </a:ln>
            </p:spPr>
          </p:pic>
          <p:pic>
            <p:nvPicPr>
              <p:cNvPr id="19" name="Picture 22"/>
              <p:cNvPicPr>
                <a:picLocks noChangeAspect="1" noChangeArrowheads="1"/>
              </p:cNvPicPr>
              <p:nvPr/>
            </p:nvPicPr>
            <p:blipFill>
              <a:blip r:embed="rId4" cstate="print"/>
              <a:srcRect/>
              <a:stretch>
                <a:fillRect/>
              </a:stretch>
            </p:blipFill>
            <p:spPr bwMode="auto">
              <a:xfrm>
                <a:off x="2304" y="816"/>
                <a:ext cx="192" cy="114"/>
              </a:xfrm>
              <a:prstGeom prst="rect">
                <a:avLst/>
              </a:prstGeom>
              <a:noFill/>
              <a:ln w="9525">
                <a:noFill/>
                <a:miter lim="800000"/>
                <a:headEnd/>
                <a:tailEnd/>
              </a:ln>
            </p:spPr>
          </p:pic>
          <p:pic>
            <p:nvPicPr>
              <p:cNvPr id="20" name="Picture 23"/>
              <p:cNvPicPr>
                <a:picLocks noChangeAspect="1" noChangeArrowheads="1"/>
              </p:cNvPicPr>
              <p:nvPr/>
            </p:nvPicPr>
            <p:blipFill>
              <a:blip r:embed="rId4" cstate="print"/>
              <a:srcRect/>
              <a:stretch>
                <a:fillRect/>
              </a:stretch>
            </p:blipFill>
            <p:spPr bwMode="auto">
              <a:xfrm>
                <a:off x="2496" y="816"/>
                <a:ext cx="192" cy="114"/>
              </a:xfrm>
              <a:prstGeom prst="rect">
                <a:avLst/>
              </a:prstGeom>
              <a:noFill/>
              <a:ln w="9525">
                <a:noFill/>
                <a:miter lim="800000"/>
                <a:headEnd/>
                <a:tailEnd/>
              </a:ln>
            </p:spPr>
          </p:pic>
          <p:pic>
            <p:nvPicPr>
              <p:cNvPr id="21" name="Picture 24"/>
              <p:cNvPicPr>
                <a:picLocks noChangeAspect="1" noChangeArrowheads="1"/>
              </p:cNvPicPr>
              <p:nvPr/>
            </p:nvPicPr>
            <p:blipFill>
              <a:blip r:embed="rId4" cstate="print"/>
              <a:srcRect/>
              <a:stretch>
                <a:fillRect/>
              </a:stretch>
            </p:blipFill>
            <p:spPr bwMode="auto">
              <a:xfrm>
                <a:off x="2688" y="816"/>
                <a:ext cx="192" cy="114"/>
              </a:xfrm>
              <a:prstGeom prst="rect">
                <a:avLst/>
              </a:prstGeom>
              <a:noFill/>
              <a:ln w="9525">
                <a:noFill/>
                <a:miter lim="800000"/>
                <a:headEnd/>
                <a:tailEnd/>
              </a:ln>
            </p:spPr>
          </p:pic>
          <p:pic>
            <p:nvPicPr>
              <p:cNvPr id="22" name="Picture 25"/>
              <p:cNvPicPr>
                <a:picLocks noChangeAspect="1" noChangeArrowheads="1"/>
              </p:cNvPicPr>
              <p:nvPr/>
            </p:nvPicPr>
            <p:blipFill>
              <a:blip r:embed="rId4" cstate="print"/>
              <a:srcRect/>
              <a:stretch>
                <a:fillRect/>
              </a:stretch>
            </p:blipFill>
            <p:spPr bwMode="auto">
              <a:xfrm>
                <a:off x="2880" y="816"/>
                <a:ext cx="192" cy="114"/>
              </a:xfrm>
              <a:prstGeom prst="rect">
                <a:avLst/>
              </a:prstGeom>
              <a:noFill/>
              <a:ln w="9525">
                <a:noFill/>
                <a:miter lim="800000"/>
                <a:headEnd/>
                <a:tailEnd/>
              </a:ln>
            </p:spPr>
          </p:pic>
          <p:pic>
            <p:nvPicPr>
              <p:cNvPr id="23" name="Picture 26"/>
              <p:cNvPicPr>
                <a:picLocks noChangeAspect="1" noChangeArrowheads="1"/>
              </p:cNvPicPr>
              <p:nvPr/>
            </p:nvPicPr>
            <p:blipFill>
              <a:blip r:embed="rId4" cstate="print"/>
              <a:srcRect/>
              <a:stretch>
                <a:fillRect/>
              </a:stretch>
            </p:blipFill>
            <p:spPr bwMode="auto">
              <a:xfrm>
                <a:off x="3072" y="816"/>
                <a:ext cx="192" cy="114"/>
              </a:xfrm>
              <a:prstGeom prst="rect">
                <a:avLst/>
              </a:prstGeom>
              <a:noFill/>
              <a:ln w="9525">
                <a:noFill/>
                <a:miter lim="800000"/>
                <a:headEnd/>
                <a:tailEnd/>
              </a:ln>
            </p:spPr>
          </p:pic>
          <p:pic>
            <p:nvPicPr>
              <p:cNvPr id="24" name="Picture 27"/>
              <p:cNvPicPr>
                <a:picLocks noChangeAspect="1" noChangeArrowheads="1"/>
              </p:cNvPicPr>
              <p:nvPr/>
            </p:nvPicPr>
            <p:blipFill>
              <a:blip r:embed="rId4" cstate="print"/>
              <a:srcRect/>
              <a:stretch>
                <a:fillRect/>
              </a:stretch>
            </p:blipFill>
            <p:spPr bwMode="auto">
              <a:xfrm>
                <a:off x="3264" y="816"/>
                <a:ext cx="192" cy="114"/>
              </a:xfrm>
              <a:prstGeom prst="rect">
                <a:avLst/>
              </a:prstGeom>
              <a:noFill/>
              <a:ln w="9525">
                <a:noFill/>
                <a:miter lim="800000"/>
                <a:headEnd/>
                <a:tailEnd/>
              </a:ln>
            </p:spPr>
          </p:pic>
          <p:pic>
            <p:nvPicPr>
              <p:cNvPr id="25" name="Picture 28"/>
              <p:cNvPicPr>
                <a:picLocks noChangeAspect="1" noChangeArrowheads="1"/>
              </p:cNvPicPr>
              <p:nvPr/>
            </p:nvPicPr>
            <p:blipFill>
              <a:blip r:embed="rId4" cstate="print"/>
              <a:srcRect/>
              <a:stretch>
                <a:fillRect/>
              </a:stretch>
            </p:blipFill>
            <p:spPr bwMode="auto">
              <a:xfrm>
                <a:off x="3456" y="816"/>
                <a:ext cx="192" cy="114"/>
              </a:xfrm>
              <a:prstGeom prst="rect">
                <a:avLst/>
              </a:prstGeom>
              <a:noFill/>
              <a:ln w="9525">
                <a:noFill/>
                <a:miter lim="800000"/>
                <a:headEnd/>
                <a:tailEnd/>
              </a:ln>
            </p:spPr>
          </p:pic>
          <p:pic>
            <p:nvPicPr>
              <p:cNvPr id="26" name="Picture 29"/>
              <p:cNvPicPr>
                <a:picLocks noChangeAspect="1" noChangeArrowheads="1"/>
              </p:cNvPicPr>
              <p:nvPr/>
            </p:nvPicPr>
            <p:blipFill>
              <a:blip r:embed="rId4" cstate="print"/>
              <a:srcRect/>
              <a:stretch>
                <a:fillRect/>
              </a:stretch>
            </p:blipFill>
            <p:spPr bwMode="auto">
              <a:xfrm>
                <a:off x="3648" y="816"/>
                <a:ext cx="192" cy="114"/>
              </a:xfrm>
              <a:prstGeom prst="rect">
                <a:avLst/>
              </a:prstGeom>
              <a:noFill/>
              <a:ln w="9525">
                <a:noFill/>
                <a:miter lim="800000"/>
                <a:headEnd/>
                <a:tailEnd/>
              </a:ln>
            </p:spPr>
          </p:pic>
          <p:pic>
            <p:nvPicPr>
              <p:cNvPr id="27" name="Picture 30"/>
              <p:cNvPicPr>
                <a:picLocks noChangeAspect="1" noChangeArrowheads="1"/>
              </p:cNvPicPr>
              <p:nvPr/>
            </p:nvPicPr>
            <p:blipFill>
              <a:blip r:embed="rId4" cstate="print"/>
              <a:srcRect/>
              <a:stretch>
                <a:fillRect/>
              </a:stretch>
            </p:blipFill>
            <p:spPr bwMode="auto">
              <a:xfrm>
                <a:off x="3840" y="816"/>
                <a:ext cx="192" cy="114"/>
              </a:xfrm>
              <a:prstGeom prst="rect">
                <a:avLst/>
              </a:prstGeom>
              <a:noFill/>
              <a:ln w="9525">
                <a:noFill/>
                <a:miter lim="800000"/>
                <a:headEnd/>
                <a:tailEnd/>
              </a:ln>
            </p:spPr>
          </p:pic>
          <p:pic>
            <p:nvPicPr>
              <p:cNvPr id="28" name="Picture 31"/>
              <p:cNvPicPr>
                <a:picLocks noChangeAspect="1" noChangeArrowheads="1"/>
              </p:cNvPicPr>
              <p:nvPr/>
            </p:nvPicPr>
            <p:blipFill>
              <a:blip r:embed="rId4" cstate="print"/>
              <a:srcRect/>
              <a:stretch>
                <a:fillRect/>
              </a:stretch>
            </p:blipFill>
            <p:spPr bwMode="auto">
              <a:xfrm>
                <a:off x="4032" y="816"/>
                <a:ext cx="192" cy="114"/>
              </a:xfrm>
              <a:prstGeom prst="rect">
                <a:avLst/>
              </a:prstGeom>
              <a:noFill/>
              <a:ln w="9525">
                <a:noFill/>
                <a:miter lim="800000"/>
                <a:headEnd/>
                <a:tailEnd/>
              </a:ln>
            </p:spPr>
          </p:pic>
          <p:pic>
            <p:nvPicPr>
              <p:cNvPr id="29" name="Picture 32"/>
              <p:cNvPicPr>
                <a:picLocks noChangeAspect="1" noChangeArrowheads="1"/>
              </p:cNvPicPr>
              <p:nvPr/>
            </p:nvPicPr>
            <p:blipFill>
              <a:blip r:embed="rId4" cstate="print"/>
              <a:srcRect/>
              <a:stretch>
                <a:fillRect/>
              </a:stretch>
            </p:blipFill>
            <p:spPr bwMode="auto">
              <a:xfrm>
                <a:off x="4224" y="816"/>
                <a:ext cx="192" cy="114"/>
              </a:xfrm>
              <a:prstGeom prst="rect">
                <a:avLst/>
              </a:prstGeom>
              <a:noFill/>
              <a:ln w="9525">
                <a:noFill/>
                <a:miter lim="800000"/>
                <a:headEnd/>
                <a:tailEnd/>
              </a:ln>
            </p:spPr>
          </p:pic>
          <p:pic>
            <p:nvPicPr>
              <p:cNvPr id="30" name="Picture 33"/>
              <p:cNvPicPr>
                <a:picLocks noChangeAspect="1" noChangeArrowheads="1"/>
              </p:cNvPicPr>
              <p:nvPr/>
            </p:nvPicPr>
            <p:blipFill>
              <a:blip r:embed="rId4" cstate="print"/>
              <a:srcRect/>
              <a:stretch>
                <a:fillRect/>
              </a:stretch>
            </p:blipFill>
            <p:spPr bwMode="auto">
              <a:xfrm>
                <a:off x="4416" y="816"/>
                <a:ext cx="192" cy="114"/>
              </a:xfrm>
              <a:prstGeom prst="rect">
                <a:avLst/>
              </a:prstGeom>
              <a:noFill/>
              <a:ln w="9525">
                <a:noFill/>
                <a:miter lim="800000"/>
                <a:headEnd/>
                <a:tailEnd/>
              </a:ln>
            </p:spPr>
          </p:pic>
          <p:pic>
            <p:nvPicPr>
              <p:cNvPr id="31" name="Picture 34"/>
              <p:cNvPicPr>
                <a:picLocks noChangeAspect="1" noChangeArrowheads="1"/>
              </p:cNvPicPr>
              <p:nvPr/>
            </p:nvPicPr>
            <p:blipFill>
              <a:blip r:embed="rId4" cstate="print"/>
              <a:srcRect/>
              <a:stretch>
                <a:fillRect/>
              </a:stretch>
            </p:blipFill>
            <p:spPr bwMode="auto">
              <a:xfrm>
                <a:off x="4608" y="816"/>
                <a:ext cx="192" cy="114"/>
              </a:xfrm>
              <a:prstGeom prst="rect">
                <a:avLst/>
              </a:prstGeom>
              <a:noFill/>
              <a:ln w="9525">
                <a:noFill/>
                <a:miter lim="800000"/>
                <a:headEnd/>
                <a:tailEnd/>
              </a:ln>
            </p:spPr>
          </p:pic>
          <p:pic>
            <p:nvPicPr>
              <p:cNvPr id="32" name="Picture 35"/>
              <p:cNvPicPr>
                <a:picLocks noChangeAspect="1" noChangeArrowheads="1"/>
              </p:cNvPicPr>
              <p:nvPr/>
            </p:nvPicPr>
            <p:blipFill>
              <a:blip r:embed="rId4" cstate="print"/>
              <a:srcRect/>
              <a:stretch>
                <a:fillRect/>
              </a:stretch>
            </p:blipFill>
            <p:spPr bwMode="auto">
              <a:xfrm>
                <a:off x="4800" y="816"/>
                <a:ext cx="192" cy="114"/>
              </a:xfrm>
              <a:prstGeom prst="rect">
                <a:avLst/>
              </a:prstGeom>
              <a:noFill/>
              <a:ln w="9525">
                <a:noFill/>
                <a:miter lim="800000"/>
                <a:headEnd/>
                <a:tailEnd/>
              </a:ln>
            </p:spPr>
          </p:pic>
          <p:pic>
            <p:nvPicPr>
              <p:cNvPr id="33" name="Picture 36"/>
              <p:cNvPicPr>
                <a:picLocks noChangeAspect="1" noChangeArrowheads="1"/>
              </p:cNvPicPr>
              <p:nvPr/>
            </p:nvPicPr>
            <p:blipFill>
              <a:blip r:embed="rId4" cstate="print"/>
              <a:srcRect/>
              <a:stretch>
                <a:fillRect/>
              </a:stretch>
            </p:blipFill>
            <p:spPr bwMode="auto">
              <a:xfrm>
                <a:off x="4992" y="816"/>
                <a:ext cx="192" cy="114"/>
              </a:xfrm>
              <a:prstGeom prst="rect">
                <a:avLst/>
              </a:prstGeom>
              <a:noFill/>
              <a:ln w="9525">
                <a:noFill/>
                <a:miter lim="800000"/>
                <a:headEnd/>
                <a:tailEnd/>
              </a:ln>
            </p:spPr>
          </p:pic>
          <p:pic>
            <p:nvPicPr>
              <p:cNvPr id="34" name="Picture 37"/>
              <p:cNvPicPr>
                <a:picLocks noChangeAspect="1" noChangeArrowheads="1"/>
              </p:cNvPicPr>
              <p:nvPr/>
            </p:nvPicPr>
            <p:blipFill>
              <a:blip r:embed="rId4" cstate="print"/>
              <a:srcRect/>
              <a:stretch>
                <a:fillRect/>
              </a:stretch>
            </p:blipFill>
            <p:spPr bwMode="auto">
              <a:xfrm>
                <a:off x="5184" y="816"/>
                <a:ext cx="192" cy="114"/>
              </a:xfrm>
              <a:prstGeom prst="rect">
                <a:avLst/>
              </a:prstGeom>
              <a:noFill/>
              <a:ln w="9525">
                <a:noFill/>
                <a:miter lim="800000"/>
                <a:headEnd/>
                <a:tailEnd/>
              </a:ln>
            </p:spPr>
          </p:pic>
          <p:pic>
            <p:nvPicPr>
              <p:cNvPr id="35" name="Picture 38"/>
              <p:cNvPicPr>
                <a:picLocks noChangeAspect="1" noChangeArrowheads="1"/>
              </p:cNvPicPr>
              <p:nvPr/>
            </p:nvPicPr>
            <p:blipFill>
              <a:blip r:embed="rId4" cstate="print"/>
              <a:srcRect/>
              <a:stretch>
                <a:fillRect/>
              </a:stretch>
            </p:blipFill>
            <p:spPr bwMode="auto">
              <a:xfrm>
                <a:off x="5376" y="816"/>
                <a:ext cx="192" cy="114"/>
              </a:xfrm>
              <a:prstGeom prst="rect">
                <a:avLst/>
              </a:prstGeom>
              <a:noFill/>
              <a:ln w="9525">
                <a:noFill/>
                <a:miter lim="800000"/>
                <a:headEnd/>
                <a:tailEnd/>
              </a:ln>
            </p:spPr>
          </p:pic>
          <p:pic>
            <p:nvPicPr>
              <p:cNvPr id="36" name="Picture 39"/>
              <p:cNvPicPr>
                <a:picLocks noChangeAspect="1" noChangeArrowheads="1"/>
              </p:cNvPicPr>
              <p:nvPr/>
            </p:nvPicPr>
            <p:blipFill>
              <a:blip r:embed="rId4" cstate="print"/>
              <a:srcRect/>
              <a:stretch>
                <a:fillRect/>
              </a:stretch>
            </p:blipFill>
            <p:spPr bwMode="auto">
              <a:xfrm>
                <a:off x="5568" y="816"/>
                <a:ext cx="192" cy="114"/>
              </a:xfrm>
              <a:prstGeom prst="rect">
                <a:avLst/>
              </a:prstGeom>
              <a:noFill/>
              <a:ln w="9525">
                <a:noFill/>
                <a:miter lim="800000"/>
                <a:headEnd/>
                <a:tailEnd/>
              </a:ln>
            </p:spPr>
          </p:pic>
        </p:grpSp>
      </p:grpSp>
      <p:sp>
        <p:nvSpPr>
          <p:cNvPr id="2" name="Title 1"/>
          <p:cNvSpPr>
            <a:spLocks noGrp="1"/>
          </p:cNvSpPr>
          <p:nvPr>
            <p:ph type="title"/>
          </p:nvPr>
        </p:nvSpPr>
        <p:spPr>
          <a:xfrm>
            <a:off x="971550" y="203200"/>
            <a:ext cx="5772150" cy="1422400"/>
          </a:xfrm>
          <a:prstGeom prst="rect">
            <a:avLst/>
          </a:prstGeo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lvl2pPr>
              <a:defRPr/>
            </a:lvl2pPr>
            <a:lvl3pPr>
              <a:defRPr/>
            </a:lvl3pPr>
            <a:lvl4pPr>
              <a:defRPr/>
            </a:lvl4pPr>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9" name="Date Placeholder 69"/>
          <p:cNvSpPr>
            <a:spLocks noGrp="1"/>
          </p:cNvSpPr>
          <p:nvPr>
            <p:ph type="dt" sz="half" idx="10"/>
          </p:nvPr>
        </p:nvSpPr>
        <p:spPr/>
        <p:txBody>
          <a:bodyPr/>
          <a:lstStyle>
            <a:lvl1pPr>
              <a:defRPr/>
            </a:lvl1pPr>
          </a:lstStyle>
          <a:p>
            <a:pPr>
              <a:defRPr/>
            </a:pPr>
            <a:fld id="{7388EE67-193F-41AF-BF5F-84B72BD915BE}" type="datetime1">
              <a:rPr lang="en-US"/>
              <a:pPr>
                <a:defRPr/>
              </a:pPr>
              <a:t>1/14/2013</a:t>
            </a:fld>
            <a:endParaRPr lang="en-US" dirty="0"/>
          </a:p>
        </p:txBody>
      </p:sp>
      <p:sp>
        <p:nvSpPr>
          <p:cNvPr id="40" name="Slide Number Placeholder 70"/>
          <p:cNvSpPr>
            <a:spLocks noGrp="1"/>
          </p:cNvSpPr>
          <p:nvPr>
            <p:ph type="sldNum" sz="quarter" idx="11"/>
          </p:nvPr>
        </p:nvSpPr>
        <p:spPr/>
        <p:txBody>
          <a:bodyPr/>
          <a:lstStyle>
            <a:lvl1pPr>
              <a:defRPr/>
            </a:lvl1pPr>
          </a:lstStyle>
          <a:p>
            <a:pPr>
              <a:defRPr/>
            </a:pPr>
            <a:fld id="{51F9AE4C-5693-4CD2-966E-0A68C244430A}" type="slidenum">
              <a:rPr lang="en-US"/>
              <a:pPr>
                <a:defRPr/>
              </a:pPr>
              <a:t>‹#›</a:t>
            </a:fld>
            <a:endParaRPr lang="en-US" dirty="0"/>
          </a:p>
        </p:txBody>
      </p:sp>
      <p:sp>
        <p:nvSpPr>
          <p:cNvPr id="41" name="Footer Placeholder 71"/>
          <p:cNvSpPr>
            <a:spLocks noGrp="1"/>
          </p:cNvSpPr>
          <p:nvPr>
            <p:ph type="ftr" sz="quarter" idx="12"/>
          </p:nvPr>
        </p:nvSpPr>
        <p:spPr/>
        <p:txBody>
          <a:bodyPr/>
          <a:lstStyle>
            <a:lvl1pPr>
              <a:defRPr/>
            </a:lvl1pPr>
          </a:lstStyle>
          <a:p>
            <a:pPr>
              <a:defRPr/>
            </a:pPr>
            <a:r>
              <a:rPr lang="en-US" dirty="0"/>
              <a:t>Northwest Portland Area Indian Health Board</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41"/>
          <p:cNvSpPr>
            <a:spLocks noGrp="1" noChangeArrowheads="1"/>
          </p:cNvSpPr>
          <p:nvPr>
            <p:ph type="body" idx="1"/>
          </p:nvPr>
        </p:nvSpPr>
        <p:spPr bwMode="auto">
          <a:xfrm>
            <a:off x="342900" y="2133600"/>
            <a:ext cx="6172200" cy="6299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 Second level</a:t>
            </a:r>
          </a:p>
          <a:p>
            <a:pPr lvl="2"/>
            <a:r>
              <a:rPr lang="en-US" smtClean="0"/>
              <a:t> Third level</a:t>
            </a:r>
          </a:p>
          <a:p>
            <a:pPr lvl="3"/>
            <a:r>
              <a:rPr lang="en-US" smtClean="0"/>
              <a:t> Fourth level</a:t>
            </a:r>
          </a:p>
          <a:p>
            <a:pPr lvl="4"/>
            <a:r>
              <a:rPr lang="en-US" smtClean="0"/>
              <a:t> Fifth level</a:t>
            </a:r>
          </a:p>
        </p:txBody>
      </p:sp>
      <p:sp>
        <p:nvSpPr>
          <p:cNvPr id="1027" name="Rectangle 2"/>
          <p:cNvSpPr>
            <a:spLocks noGrp="1" noChangeArrowheads="1"/>
          </p:cNvSpPr>
          <p:nvPr>
            <p:ph type="title"/>
          </p:nvPr>
        </p:nvSpPr>
        <p:spPr bwMode="auto">
          <a:xfrm>
            <a:off x="1028700" y="101600"/>
            <a:ext cx="5486400" cy="1524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5" name="Rectangle 5"/>
          <p:cNvSpPr>
            <a:spLocks noGrp="1" noChangeArrowheads="1"/>
          </p:cNvSpPr>
          <p:nvPr>
            <p:ph type="ftr" sz="quarter" idx="3"/>
          </p:nvPr>
        </p:nvSpPr>
        <p:spPr bwMode="auto">
          <a:xfrm>
            <a:off x="2000250" y="8614834"/>
            <a:ext cx="2857500" cy="5291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00">
                <a:solidFill>
                  <a:srgbClr val="800000"/>
                </a:solidFill>
                <a:latin typeface="Gill Sans MT" pitchFamily="34" charset="0"/>
              </a:defRPr>
            </a:lvl1pPr>
          </a:lstStyle>
          <a:p>
            <a:pPr fontAlgn="base">
              <a:spcBef>
                <a:spcPct val="0"/>
              </a:spcBef>
              <a:spcAft>
                <a:spcPct val="0"/>
              </a:spcAft>
              <a:defRPr/>
            </a:pPr>
            <a:r>
              <a:rPr lang="en-US" dirty="0"/>
              <a:t>Northwest Portland Area Indian Health Board</a:t>
            </a:r>
          </a:p>
        </p:txBody>
      </p:sp>
      <p:sp>
        <p:nvSpPr>
          <p:cNvPr id="66" name="Rectangle 4"/>
          <p:cNvSpPr>
            <a:spLocks noGrp="1" noChangeArrowheads="1"/>
          </p:cNvSpPr>
          <p:nvPr>
            <p:ph type="dt" sz="half" idx="2"/>
          </p:nvPr>
        </p:nvSpPr>
        <p:spPr bwMode="auto">
          <a:xfrm>
            <a:off x="342900" y="8614834"/>
            <a:ext cx="1600200" cy="5291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solidFill>
                  <a:srgbClr val="800000"/>
                </a:solidFill>
                <a:latin typeface="Gill Sans MT" pitchFamily="34" charset="0"/>
              </a:defRPr>
            </a:lvl1pPr>
          </a:lstStyle>
          <a:p>
            <a:pPr fontAlgn="base">
              <a:spcBef>
                <a:spcPct val="0"/>
              </a:spcBef>
              <a:spcAft>
                <a:spcPct val="0"/>
              </a:spcAft>
              <a:defRPr/>
            </a:pPr>
            <a:fld id="{11B48FDB-D342-4F06-80C3-CC7634C7F97A}" type="datetime1">
              <a:rPr lang="en-US"/>
              <a:pPr fontAlgn="base">
                <a:spcBef>
                  <a:spcPct val="0"/>
                </a:spcBef>
                <a:spcAft>
                  <a:spcPct val="0"/>
                </a:spcAft>
                <a:defRPr/>
              </a:pPr>
              <a:t>1/14/2013</a:t>
            </a:fld>
            <a:endParaRPr lang="en-US" dirty="0"/>
          </a:p>
        </p:txBody>
      </p:sp>
      <p:sp>
        <p:nvSpPr>
          <p:cNvPr id="67" name="Rectangle 6"/>
          <p:cNvSpPr>
            <a:spLocks noGrp="1" noChangeArrowheads="1"/>
          </p:cNvSpPr>
          <p:nvPr>
            <p:ph type="sldNum" sz="quarter" idx="4"/>
          </p:nvPr>
        </p:nvSpPr>
        <p:spPr bwMode="auto">
          <a:xfrm>
            <a:off x="4914900" y="8614834"/>
            <a:ext cx="1600200" cy="5291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rgbClr val="800000"/>
                </a:solidFill>
                <a:latin typeface="Georgia" pitchFamily="18" charset="0"/>
              </a:defRPr>
            </a:lvl1pPr>
          </a:lstStyle>
          <a:p>
            <a:pPr fontAlgn="base">
              <a:spcBef>
                <a:spcPct val="0"/>
              </a:spcBef>
              <a:spcAft>
                <a:spcPct val="0"/>
              </a:spcAft>
              <a:defRPr/>
            </a:pPr>
            <a:fld id="{7AD814E6-D563-43F1-AFB9-B14F28545724}" type="slidenum">
              <a:rPr lang="en-US"/>
              <a:pPr fontAlgn="base">
                <a:spcBef>
                  <a:spcPct val="0"/>
                </a:spcBef>
                <a:spcAft>
                  <a:spcPct val="0"/>
                </a:spcAft>
                <a:defRPr/>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rtl="0" eaLnBrk="1" fontAlgn="base" hangingPunct="1">
        <a:spcBef>
          <a:spcPct val="0"/>
        </a:spcBef>
        <a:spcAft>
          <a:spcPct val="0"/>
        </a:spcAft>
        <a:defRPr sz="4000">
          <a:solidFill>
            <a:srgbClr val="990000"/>
          </a:solidFill>
          <a:latin typeface="Georgia" pitchFamily="18" charset="0"/>
          <a:ea typeface="+mj-ea"/>
          <a:cs typeface="+mj-cs"/>
        </a:defRPr>
      </a:lvl1pPr>
      <a:lvl2pPr algn="l" rtl="0" eaLnBrk="1" fontAlgn="base" hangingPunct="1">
        <a:spcBef>
          <a:spcPct val="0"/>
        </a:spcBef>
        <a:spcAft>
          <a:spcPct val="0"/>
        </a:spcAft>
        <a:defRPr sz="4000">
          <a:solidFill>
            <a:srgbClr val="990000"/>
          </a:solidFill>
          <a:latin typeface="Georgia" pitchFamily="18" charset="0"/>
        </a:defRPr>
      </a:lvl2pPr>
      <a:lvl3pPr algn="l" rtl="0" eaLnBrk="1" fontAlgn="base" hangingPunct="1">
        <a:spcBef>
          <a:spcPct val="0"/>
        </a:spcBef>
        <a:spcAft>
          <a:spcPct val="0"/>
        </a:spcAft>
        <a:defRPr sz="4000">
          <a:solidFill>
            <a:srgbClr val="990000"/>
          </a:solidFill>
          <a:latin typeface="Georgia" pitchFamily="18" charset="0"/>
        </a:defRPr>
      </a:lvl3pPr>
      <a:lvl4pPr algn="l" rtl="0" eaLnBrk="1" fontAlgn="base" hangingPunct="1">
        <a:spcBef>
          <a:spcPct val="0"/>
        </a:spcBef>
        <a:spcAft>
          <a:spcPct val="0"/>
        </a:spcAft>
        <a:defRPr sz="4000">
          <a:solidFill>
            <a:srgbClr val="990000"/>
          </a:solidFill>
          <a:latin typeface="Georgia" pitchFamily="18" charset="0"/>
        </a:defRPr>
      </a:lvl4pPr>
      <a:lvl5pPr algn="l" rtl="0" eaLnBrk="1" fontAlgn="base" hangingPunct="1">
        <a:spcBef>
          <a:spcPct val="0"/>
        </a:spcBef>
        <a:spcAft>
          <a:spcPct val="0"/>
        </a:spcAft>
        <a:defRPr sz="4000">
          <a:solidFill>
            <a:srgbClr val="990000"/>
          </a:solidFill>
          <a:latin typeface="Georgia" pitchFamily="18" charset="0"/>
        </a:defRPr>
      </a:lvl5pPr>
      <a:lvl6pPr marL="457200" algn="ctr" rtl="0" eaLnBrk="1" fontAlgn="base" hangingPunct="1">
        <a:spcBef>
          <a:spcPct val="0"/>
        </a:spcBef>
        <a:spcAft>
          <a:spcPct val="0"/>
        </a:spcAft>
        <a:defRPr sz="4400" u="sng">
          <a:solidFill>
            <a:srgbClr val="990000"/>
          </a:solidFill>
          <a:latin typeface="Arial Black" pitchFamily="34" charset="0"/>
        </a:defRPr>
      </a:lvl6pPr>
      <a:lvl7pPr marL="914400" algn="ctr" rtl="0" eaLnBrk="1" fontAlgn="base" hangingPunct="1">
        <a:spcBef>
          <a:spcPct val="0"/>
        </a:spcBef>
        <a:spcAft>
          <a:spcPct val="0"/>
        </a:spcAft>
        <a:defRPr sz="4400" u="sng">
          <a:solidFill>
            <a:srgbClr val="990000"/>
          </a:solidFill>
          <a:latin typeface="Arial Black" pitchFamily="34" charset="0"/>
        </a:defRPr>
      </a:lvl7pPr>
      <a:lvl8pPr marL="1371600" algn="ctr" rtl="0" eaLnBrk="1" fontAlgn="base" hangingPunct="1">
        <a:spcBef>
          <a:spcPct val="0"/>
        </a:spcBef>
        <a:spcAft>
          <a:spcPct val="0"/>
        </a:spcAft>
        <a:defRPr sz="4400" u="sng">
          <a:solidFill>
            <a:srgbClr val="990000"/>
          </a:solidFill>
          <a:latin typeface="Arial Black" pitchFamily="34" charset="0"/>
        </a:defRPr>
      </a:lvl8pPr>
      <a:lvl9pPr marL="1828800" algn="ctr" rtl="0" eaLnBrk="1" fontAlgn="base" hangingPunct="1">
        <a:spcBef>
          <a:spcPct val="0"/>
        </a:spcBef>
        <a:spcAft>
          <a:spcPct val="0"/>
        </a:spcAft>
        <a:defRPr sz="4400" u="sng">
          <a:solidFill>
            <a:srgbClr val="990000"/>
          </a:solidFill>
          <a:latin typeface="Arial Black" pitchFamily="34" charset="0"/>
        </a:defRPr>
      </a:lvl9pPr>
    </p:titleStyle>
    <p:bodyStyle>
      <a:lvl1pPr marL="342900" indent="-342900" algn="l" rtl="0" eaLnBrk="1" fontAlgn="base" hangingPunct="1">
        <a:spcBef>
          <a:spcPct val="20000"/>
        </a:spcBef>
        <a:spcAft>
          <a:spcPct val="0"/>
        </a:spcAft>
        <a:buClr>
          <a:srgbClr val="715C29"/>
        </a:buClr>
        <a:buSzPct val="95000"/>
        <a:buFont typeface="Arial" charset="0"/>
        <a:buChar char="•"/>
        <a:defRPr sz="3600">
          <a:solidFill>
            <a:schemeClr val="tx1"/>
          </a:solidFill>
          <a:latin typeface="Trebuchet MS" pitchFamily="34" charset="0"/>
          <a:ea typeface="+mn-ea"/>
          <a:cs typeface="+mn-cs"/>
        </a:defRPr>
      </a:lvl1pPr>
      <a:lvl2pPr marL="742950" indent="-285750" algn="l" rtl="0" eaLnBrk="1" fontAlgn="base" hangingPunct="1">
        <a:spcBef>
          <a:spcPct val="20000"/>
        </a:spcBef>
        <a:spcAft>
          <a:spcPct val="0"/>
        </a:spcAft>
        <a:buClr>
          <a:srgbClr val="008080"/>
        </a:buClr>
        <a:buSzPct val="100000"/>
        <a:buFont typeface="Wingdings" pitchFamily="2" charset="2"/>
        <a:buChar char="§"/>
        <a:defRPr lang="en-US" sz="3400" dirty="0">
          <a:solidFill>
            <a:schemeClr val="tx1"/>
          </a:solidFill>
          <a:latin typeface="Trebuchet MS" pitchFamily="34" charset="0"/>
        </a:defRPr>
      </a:lvl2pPr>
      <a:lvl3pPr marL="1143000" indent="-228600" algn="l" rtl="0" eaLnBrk="1" fontAlgn="base" hangingPunct="1">
        <a:spcBef>
          <a:spcPct val="20000"/>
        </a:spcBef>
        <a:spcAft>
          <a:spcPct val="0"/>
        </a:spcAft>
        <a:buClr>
          <a:srgbClr val="B40000"/>
        </a:buClr>
        <a:buSzPct val="100000"/>
        <a:buFont typeface="Arial" charset="0"/>
        <a:buChar char="•"/>
        <a:defRPr sz="2800">
          <a:solidFill>
            <a:schemeClr val="tx1"/>
          </a:solidFill>
          <a:latin typeface="Trebuchet MS" pitchFamily="34" charset="0"/>
        </a:defRPr>
      </a:lvl3pPr>
      <a:lvl4pPr marL="1600200" indent="-228600" algn="l" rtl="0" eaLnBrk="1" fontAlgn="base" hangingPunct="1">
        <a:spcBef>
          <a:spcPct val="20000"/>
        </a:spcBef>
        <a:spcAft>
          <a:spcPct val="0"/>
        </a:spcAft>
        <a:buClr>
          <a:srgbClr val="644646"/>
        </a:buClr>
        <a:buSzPct val="100000"/>
        <a:buFont typeface="Trebuchet MS" pitchFamily="34" charset="0"/>
        <a:buChar char="—"/>
        <a:defRPr sz="2800" i="1">
          <a:solidFill>
            <a:schemeClr val="tx1"/>
          </a:solidFill>
          <a:latin typeface="Trebuchet MS" pitchFamily="34" charset="0"/>
        </a:defRPr>
      </a:lvl4pPr>
      <a:lvl5pPr marL="2057400" indent="-228600" algn="l" rtl="0" eaLnBrk="1" fontAlgn="base" hangingPunct="1">
        <a:spcBef>
          <a:spcPct val="20000"/>
        </a:spcBef>
        <a:spcAft>
          <a:spcPct val="0"/>
        </a:spcAft>
        <a:buFont typeface="Trebuchet MS" pitchFamily="34" charset="0"/>
        <a:buChar char="—"/>
        <a:defRPr sz="2400" i="1">
          <a:solidFill>
            <a:schemeClr val="tx1"/>
          </a:solidFill>
          <a:latin typeface="Trebuchet MS" pitchFamily="34" charset="0"/>
        </a:defRPr>
      </a:lvl5pPr>
      <a:lvl6pPr marL="2514600" indent="-228600" algn="l" rtl="0" eaLnBrk="1" fontAlgn="base" hangingPunct="1">
        <a:spcBef>
          <a:spcPct val="20000"/>
        </a:spcBef>
        <a:spcAft>
          <a:spcPct val="0"/>
        </a:spcAft>
        <a:buBlip>
          <a:blip r:embed="rId13"/>
        </a:buBlip>
        <a:defRPr sz="3200" i="1">
          <a:solidFill>
            <a:schemeClr val="tx1"/>
          </a:solidFill>
          <a:latin typeface="+mn-lt"/>
        </a:defRPr>
      </a:lvl6pPr>
      <a:lvl7pPr marL="2971800" indent="-228600" algn="l" rtl="0" eaLnBrk="1" fontAlgn="base" hangingPunct="1">
        <a:spcBef>
          <a:spcPct val="20000"/>
        </a:spcBef>
        <a:spcAft>
          <a:spcPct val="0"/>
        </a:spcAft>
        <a:buBlip>
          <a:blip r:embed="rId13"/>
        </a:buBlip>
        <a:defRPr sz="3200" i="1">
          <a:solidFill>
            <a:schemeClr val="tx1"/>
          </a:solidFill>
          <a:latin typeface="+mn-lt"/>
        </a:defRPr>
      </a:lvl7pPr>
      <a:lvl8pPr marL="3429000" indent="-228600" algn="l" rtl="0" eaLnBrk="1" fontAlgn="base" hangingPunct="1">
        <a:spcBef>
          <a:spcPct val="20000"/>
        </a:spcBef>
        <a:spcAft>
          <a:spcPct val="0"/>
        </a:spcAft>
        <a:buBlip>
          <a:blip r:embed="rId13"/>
        </a:buBlip>
        <a:defRPr sz="3200" i="1">
          <a:solidFill>
            <a:schemeClr val="tx1"/>
          </a:solidFill>
          <a:latin typeface="+mn-lt"/>
        </a:defRPr>
      </a:lvl8pPr>
      <a:lvl9pPr marL="3886200" indent="-228600" algn="l" rtl="0" eaLnBrk="1" fontAlgn="base" hangingPunct="1">
        <a:spcBef>
          <a:spcPct val="20000"/>
        </a:spcBef>
        <a:spcAft>
          <a:spcPct val="0"/>
        </a:spcAft>
        <a:buBlip>
          <a:blip r:embed="rId13"/>
        </a:buBlip>
        <a:defRPr sz="3200" i="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2.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chart" Target="../charts/chart5.xml"/><Relationship Id="rId4" Type="http://schemas.openxmlformats.org/officeDocument/2006/relationships/chart" Target="../charts/char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0" y="152400"/>
            <a:ext cx="6858000" cy="609600"/>
          </a:xfrm>
        </p:spPr>
        <p:txBody>
          <a:bodyPr/>
          <a:lstStyle/>
          <a:p>
            <a:pPr algn="ctr"/>
            <a:r>
              <a:rPr lang="en-US" sz="1750" dirty="0" smtClean="0">
                <a:solidFill>
                  <a:schemeClr val="accent3">
                    <a:lumMod val="75000"/>
                  </a:schemeClr>
                </a:solidFill>
              </a:rPr>
              <a:t>Birth risks and </a:t>
            </a:r>
            <a:r>
              <a:rPr lang="en-US" sz="1750" dirty="0">
                <a:solidFill>
                  <a:schemeClr val="accent3">
                    <a:lumMod val="75000"/>
                  </a:schemeClr>
                </a:solidFill>
              </a:rPr>
              <a:t>o</a:t>
            </a:r>
            <a:r>
              <a:rPr lang="en-US" sz="1750" dirty="0" smtClean="0">
                <a:solidFill>
                  <a:schemeClr val="accent3">
                    <a:lumMod val="75000"/>
                  </a:schemeClr>
                </a:solidFill>
              </a:rPr>
              <a:t>utcomes among American </a:t>
            </a:r>
            <a:br>
              <a:rPr lang="en-US" sz="1750" dirty="0" smtClean="0">
                <a:solidFill>
                  <a:schemeClr val="accent3">
                    <a:lumMod val="75000"/>
                  </a:schemeClr>
                </a:solidFill>
              </a:rPr>
            </a:br>
            <a:r>
              <a:rPr lang="en-US" sz="1750" dirty="0" smtClean="0">
                <a:solidFill>
                  <a:schemeClr val="accent3">
                    <a:lumMod val="75000"/>
                  </a:schemeClr>
                </a:solidFill>
              </a:rPr>
              <a:t>Indian and Alaska Native women in </a:t>
            </a:r>
            <a:r>
              <a:rPr lang="en-US" sz="1750" b="1" dirty="0" smtClean="0">
                <a:solidFill>
                  <a:schemeClr val="accent3">
                    <a:lumMod val="75000"/>
                  </a:schemeClr>
                </a:solidFill>
              </a:rPr>
              <a:t>Oregon</a:t>
            </a:r>
            <a:r>
              <a:rPr lang="en-US" sz="2000" dirty="0" smtClean="0">
                <a:solidFill>
                  <a:schemeClr val="accent3">
                    <a:lumMod val="75000"/>
                  </a:schemeClr>
                </a:solidFill>
              </a:rPr>
              <a:t/>
            </a:r>
            <a:br>
              <a:rPr lang="en-US" sz="2000" dirty="0" smtClean="0">
                <a:solidFill>
                  <a:schemeClr val="accent3">
                    <a:lumMod val="75000"/>
                  </a:schemeClr>
                </a:solidFill>
              </a:rPr>
            </a:br>
            <a:r>
              <a:rPr lang="en-US" sz="100" dirty="0" smtClean="0">
                <a:solidFill>
                  <a:schemeClr val="accent3">
                    <a:lumMod val="75000"/>
                  </a:schemeClr>
                </a:solidFill>
              </a:rPr>
              <a:t>  </a:t>
            </a:r>
            <a:br>
              <a:rPr lang="en-US" sz="100" dirty="0" smtClean="0">
                <a:solidFill>
                  <a:schemeClr val="accent3">
                    <a:lumMod val="75000"/>
                  </a:schemeClr>
                </a:solidFill>
              </a:rPr>
            </a:br>
            <a:r>
              <a:rPr lang="en-US" sz="1050" dirty="0" smtClean="0">
                <a:solidFill>
                  <a:schemeClr val="accent3">
                    <a:lumMod val="75000"/>
                  </a:schemeClr>
                </a:solidFill>
              </a:rPr>
              <a:t>Data from Improving Data &amp; Enhancing Access – Northwest (IDEA-NW) </a:t>
            </a:r>
            <a:r>
              <a:rPr lang="en-US" sz="1050" dirty="0">
                <a:solidFill>
                  <a:schemeClr val="accent3">
                    <a:lumMod val="75000"/>
                  </a:schemeClr>
                </a:solidFill>
              </a:rPr>
              <a:t> </a:t>
            </a:r>
            <a:r>
              <a:rPr lang="en-US" sz="1050" dirty="0" smtClean="0">
                <a:solidFill>
                  <a:schemeClr val="accent3">
                    <a:lumMod val="75000"/>
                  </a:schemeClr>
                </a:solidFill>
              </a:rPr>
              <a:t>Project </a:t>
            </a:r>
            <a:br>
              <a:rPr lang="en-US" sz="1050" dirty="0" smtClean="0">
                <a:solidFill>
                  <a:schemeClr val="accent3">
                    <a:lumMod val="75000"/>
                  </a:schemeClr>
                </a:solidFill>
              </a:rPr>
            </a:br>
            <a:r>
              <a:rPr lang="en-US" sz="1050" dirty="0" smtClean="0">
                <a:solidFill>
                  <a:schemeClr val="accent3">
                    <a:lumMod val="75000"/>
                  </a:schemeClr>
                </a:solidFill>
              </a:rPr>
              <a:t>(Northwest Tribal </a:t>
            </a:r>
            <a:r>
              <a:rPr lang="en-US" sz="1050" dirty="0" err="1" smtClean="0">
                <a:solidFill>
                  <a:schemeClr val="accent3">
                    <a:lumMod val="75000"/>
                  </a:schemeClr>
                </a:solidFill>
              </a:rPr>
              <a:t>EpiCenter</a:t>
            </a:r>
            <a:r>
              <a:rPr lang="en-US" sz="1050" dirty="0">
                <a:solidFill>
                  <a:schemeClr val="accent3">
                    <a:lumMod val="75000"/>
                  </a:schemeClr>
                </a:solidFill>
              </a:rPr>
              <a:t>) and </a:t>
            </a:r>
            <a:r>
              <a:rPr lang="en-US" sz="1050" dirty="0" smtClean="0">
                <a:solidFill>
                  <a:schemeClr val="accent3">
                    <a:lumMod val="75000"/>
                  </a:schemeClr>
                </a:solidFill>
              </a:rPr>
              <a:t>OR Center </a:t>
            </a:r>
            <a:r>
              <a:rPr lang="en-US" sz="1050" dirty="0">
                <a:solidFill>
                  <a:schemeClr val="accent3">
                    <a:lumMod val="75000"/>
                  </a:schemeClr>
                </a:solidFill>
              </a:rPr>
              <a:t>for Health Statistics (CHS) </a:t>
            </a:r>
          </a:p>
        </p:txBody>
      </p:sp>
      <p:sp>
        <p:nvSpPr>
          <p:cNvPr id="13" name="Slide Number Placeholder 12"/>
          <p:cNvSpPr>
            <a:spLocks noGrp="1"/>
          </p:cNvSpPr>
          <p:nvPr>
            <p:ph type="sldNum" sz="quarter" idx="12"/>
          </p:nvPr>
        </p:nvSpPr>
        <p:spPr>
          <a:xfrm>
            <a:off x="4914900" y="8843433"/>
            <a:ext cx="1600200" cy="529167"/>
          </a:xfrm>
        </p:spPr>
        <p:txBody>
          <a:bodyPr/>
          <a:lstStyle/>
          <a:p>
            <a:pPr>
              <a:defRPr/>
            </a:pPr>
            <a:fld id="{25309953-E140-4B1E-8A10-F48E1039D203}" type="slidenum">
              <a:rPr lang="en-US" i="1" smtClean="0"/>
              <a:pPr>
                <a:defRPr/>
              </a:pPr>
              <a:t>1</a:t>
            </a:fld>
            <a:endParaRPr lang="en-US" i="1" dirty="0"/>
          </a:p>
        </p:txBody>
      </p:sp>
      <p:sp>
        <p:nvSpPr>
          <p:cNvPr id="14" name="Footer Placeholder 4"/>
          <p:cNvSpPr>
            <a:spLocks noGrp="1"/>
          </p:cNvSpPr>
          <p:nvPr>
            <p:ph type="ftr" sz="quarter" idx="10"/>
          </p:nvPr>
        </p:nvSpPr>
        <p:spPr>
          <a:xfrm>
            <a:off x="2000250" y="8839200"/>
            <a:ext cx="3105150" cy="529167"/>
          </a:xfrm>
        </p:spPr>
        <p:txBody>
          <a:bodyPr/>
          <a:lstStyle/>
          <a:p>
            <a:pPr>
              <a:defRPr/>
            </a:pPr>
            <a:r>
              <a:rPr lang="en-US" i="1" dirty="0" smtClean="0"/>
              <a:t>Northwest Portland Area Indian Health Board</a:t>
            </a:r>
            <a:endParaRPr lang="en-US" i="1" dirty="0"/>
          </a:p>
        </p:txBody>
      </p:sp>
      <p:graphicFrame>
        <p:nvGraphicFramePr>
          <p:cNvPr id="19" name="Chart 18"/>
          <p:cNvGraphicFramePr>
            <a:graphicFrameLocks/>
          </p:cNvGraphicFramePr>
          <p:nvPr>
            <p:extLst>
              <p:ext uri="{D42A27DB-BD31-4B8C-83A1-F6EECF244321}">
                <p14:modId xmlns:p14="http://schemas.microsoft.com/office/powerpoint/2010/main" val="629858273"/>
              </p:ext>
            </p:extLst>
          </p:nvPr>
        </p:nvGraphicFramePr>
        <p:xfrm>
          <a:off x="3112184" y="2855952"/>
          <a:ext cx="3745816" cy="2782848"/>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365760" y="2971800"/>
            <a:ext cx="2316480" cy="400110"/>
          </a:xfrm>
          <a:prstGeom prst="rect">
            <a:avLst/>
          </a:prstGeom>
          <a:noFill/>
          <a:ln>
            <a:solidFill>
              <a:schemeClr val="accent1"/>
            </a:solidFill>
          </a:ln>
        </p:spPr>
        <p:txBody>
          <a:bodyPr wrap="square" rtlCol="0">
            <a:spAutoFit/>
          </a:bodyPr>
          <a:lstStyle/>
          <a:p>
            <a:r>
              <a:rPr lang="en-US" sz="1000" dirty="0" smtClean="0">
                <a:latin typeface="Calibri" pitchFamily="34" charset="0"/>
                <a:cs typeface="Arial" pitchFamily="34" charset="0"/>
              </a:rPr>
              <a:t>• </a:t>
            </a:r>
            <a:r>
              <a:rPr lang="en-US" sz="1000" b="1" dirty="0" smtClean="0">
                <a:latin typeface="Calibri" pitchFamily="34" charset="0"/>
                <a:ea typeface="Times New Roman"/>
                <a:cs typeface="Arial" pitchFamily="34" charset="0"/>
              </a:rPr>
              <a:t>AI/AN</a:t>
            </a:r>
            <a:r>
              <a:rPr lang="en-US" sz="1000" b="1" dirty="0">
                <a:latin typeface="Calibri" pitchFamily="34" charset="0"/>
                <a:ea typeface="Times New Roman"/>
                <a:cs typeface="Arial" pitchFamily="34" charset="0"/>
              </a:rPr>
              <a:t>:</a:t>
            </a:r>
            <a:r>
              <a:rPr lang="en-US" sz="1000" b="1" dirty="0" smtClean="0">
                <a:latin typeface="Calibri" pitchFamily="34" charset="0"/>
                <a:ea typeface="Times New Roman"/>
                <a:cs typeface="Arial" pitchFamily="34" charset="0"/>
              </a:rPr>
              <a:t> </a:t>
            </a:r>
            <a:r>
              <a:rPr lang="en-US" sz="1000" dirty="0">
                <a:latin typeface="Calibri" pitchFamily="34" charset="0"/>
                <a:ea typeface="Times New Roman"/>
                <a:cs typeface="Arial" pitchFamily="34" charset="0"/>
              </a:rPr>
              <a:t>American Indian/Alaska Native</a:t>
            </a:r>
          </a:p>
          <a:p>
            <a:r>
              <a:rPr lang="en-US" sz="1000" dirty="0" smtClean="0">
                <a:latin typeface="Calibri" pitchFamily="34" charset="0"/>
                <a:cs typeface="Arial" pitchFamily="34" charset="0"/>
              </a:rPr>
              <a:t>• </a:t>
            </a:r>
            <a:r>
              <a:rPr lang="en-US" sz="1000" b="1" dirty="0" smtClean="0">
                <a:latin typeface="Calibri" pitchFamily="34" charset="0"/>
                <a:ea typeface="Times New Roman"/>
                <a:cs typeface="Arial" pitchFamily="34" charset="0"/>
              </a:rPr>
              <a:t>NHW</a:t>
            </a:r>
            <a:r>
              <a:rPr lang="en-US" sz="1000" b="1" dirty="0">
                <a:latin typeface="Calibri" pitchFamily="34" charset="0"/>
                <a:ea typeface="Times New Roman"/>
                <a:cs typeface="Arial" pitchFamily="34" charset="0"/>
              </a:rPr>
              <a:t>: </a:t>
            </a:r>
            <a:r>
              <a:rPr lang="en-US" sz="1000" dirty="0">
                <a:latin typeface="Calibri" pitchFamily="34" charset="0"/>
                <a:ea typeface="Times New Roman"/>
                <a:cs typeface="Arial" pitchFamily="34" charset="0"/>
              </a:rPr>
              <a:t>Non-Hispanic </a:t>
            </a:r>
            <a:r>
              <a:rPr lang="en-US" sz="1000" dirty="0" smtClean="0">
                <a:latin typeface="Calibri" pitchFamily="34" charset="0"/>
                <a:ea typeface="Times New Roman"/>
                <a:cs typeface="Arial" pitchFamily="34" charset="0"/>
              </a:rPr>
              <a:t>White</a:t>
            </a:r>
            <a:endParaRPr lang="en-US" sz="1000" dirty="0">
              <a:latin typeface="Calibri" pitchFamily="34" charset="0"/>
              <a:ea typeface="Times New Roman"/>
              <a:cs typeface="Arial" pitchFamily="34" charset="0"/>
            </a:endParaRPr>
          </a:p>
        </p:txBody>
      </p:sp>
      <p:sp>
        <p:nvSpPr>
          <p:cNvPr id="11" name="Text Box 2"/>
          <p:cNvSpPr txBox="1">
            <a:spLocks noChangeArrowheads="1"/>
          </p:cNvSpPr>
          <p:nvPr/>
        </p:nvSpPr>
        <p:spPr bwMode="auto">
          <a:xfrm>
            <a:off x="0" y="1447800"/>
            <a:ext cx="6858000" cy="352425"/>
          </a:xfrm>
          <a:prstGeom prst="rect">
            <a:avLst/>
          </a:prstGeom>
          <a:solidFill>
            <a:schemeClr val="accent1"/>
          </a:solidFill>
          <a:ln w="38100">
            <a:solidFill>
              <a:srgbClr val="F2F2F2"/>
            </a:solidFill>
            <a:miter lim="800000"/>
            <a:headEnd/>
            <a:tailEnd/>
          </a:ln>
          <a:effectLst>
            <a:outerShdw dist="28398" dir="3806097" algn="ctr" rotWithShape="0">
              <a:srgbClr val="205867">
                <a:alpha val="50000"/>
              </a:srgbClr>
            </a:outerShdw>
          </a:effectLst>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lang="en-US" sz="1400" b="1" dirty="0" smtClean="0">
                <a:solidFill>
                  <a:schemeClr val="bg1"/>
                </a:solidFill>
                <a:latin typeface="Calibri" pitchFamily="34" charset="0"/>
              </a:rPr>
              <a:t>Notes</a:t>
            </a:r>
            <a:endParaRPr lang="en-US" dirty="0" smtClean="0">
              <a:solidFill>
                <a:schemeClr val="bg1"/>
              </a:solidFill>
              <a:latin typeface="Arial" pitchFamily="34" charset="0"/>
            </a:endParaRPr>
          </a:p>
        </p:txBody>
      </p:sp>
      <p:sp>
        <p:nvSpPr>
          <p:cNvPr id="6" name="Rectangle 5"/>
          <p:cNvSpPr/>
          <p:nvPr/>
        </p:nvSpPr>
        <p:spPr>
          <a:xfrm>
            <a:off x="-11430" y="1795641"/>
            <a:ext cx="6865620" cy="707886"/>
          </a:xfrm>
          <a:prstGeom prst="rect">
            <a:avLst/>
          </a:prstGeom>
        </p:spPr>
        <p:txBody>
          <a:bodyPr wrap="square">
            <a:spAutoFit/>
          </a:bodyPr>
          <a:lstStyle/>
          <a:p>
            <a:r>
              <a:rPr lang="en-US" sz="1000" dirty="0">
                <a:latin typeface="Calibri" pitchFamily="34" charset="0"/>
                <a:cs typeface="Arial" pitchFamily="34" charset="0"/>
              </a:rPr>
              <a:t>The data presented come from linked birth certificates from years </a:t>
            </a:r>
            <a:r>
              <a:rPr lang="en-US" sz="1000" dirty="0" smtClean="0">
                <a:latin typeface="Calibri" pitchFamily="34" charset="0"/>
                <a:cs typeface="Arial" pitchFamily="34" charset="0"/>
              </a:rPr>
              <a:t>2008-2010</a:t>
            </a:r>
            <a:r>
              <a:rPr lang="en-US" sz="1000" dirty="0">
                <a:latin typeface="Calibri" pitchFamily="34" charset="0"/>
                <a:cs typeface="Arial" pitchFamily="34" charset="0"/>
              </a:rPr>
              <a:t>. Race information on birth certificates may not be correctly recorded if the mother or father isn’t asked directly. The IDEA-NW Project compared parents’ information on state birth certificates to the Northwest Tribal Registry to more completely represent Native mothers and infants. This results in more complete and accurate data for Northwest AI/AN. Please contact us if you are interested in additional data for your community</a:t>
            </a:r>
            <a:r>
              <a:rPr lang="en-US" sz="1000" dirty="0" smtClean="0">
                <a:latin typeface="Calibri" pitchFamily="34" charset="0"/>
                <a:cs typeface="Arial" pitchFamily="34" charset="0"/>
              </a:rPr>
              <a:t>.</a:t>
            </a:r>
          </a:p>
        </p:txBody>
      </p:sp>
      <p:graphicFrame>
        <p:nvGraphicFramePr>
          <p:cNvPr id="9" name="Table 8"/>
          <p:cNvGraphicFramePr>
            <a:graphicFrameLocks noGrp="1"/>
          </p:cNvGraphicFramePr>
          <p:nvPr>
            <p:extLst>
              <p:ext uri="{D42A27DB-BD31-4B8C-83A1-F6EECF244321}">
                <p14:modId xmlns:p14="http://schemas.microsoft.com/office/powerpoint/2010/main" val="2678601884"/>
              </p:ext>
            </p:extLst>
          </p:nvPr>
        </p:nvGraphicFramePr>
        <p:xfrm>
          <a:off x="3611880" y="6191652"/>
          <a:ext cx="3200400" cy="1504548"/>
        </p:xfrm>
        <a:graphic>
          <a:graphicData uri="http://schemas.openxmlformats.org/drawingml/2006/table">
            <a:tbl>
              <a:tblPr>
                <a:tableStyleId>{5C22544A-7EE6-4342-B048-85BDC9FD1C3A}</a:tableStyleId>
              </a:tblPr>
              <a:tblGrid>
                <a:gridCol w="2202091"/>
                <a:gridCol w="487213"/>
                <a:gridCol w="511096"/>
              </a:tblGrid>
              <a:tr h="215502">
                <a:tc gridSpan="3">
                  <a:txBody>
                    <a:bodyPr/>
                    <a:lstStyle/>
                    <a:p>
                      <a:pPr algn="ctr" fontAlgn="b"/>
                      <a:r>
                        <a:rPr lang="en-US" sz="1200" b="1" u="none" strike="noStrike" dirty="0" smtClean="0">
                          <a:effectLst/>
                          <a:latin typeface="Calibri" pitchFamily="34" charset="0"/>
                          <a:cs typeface="Arial" pitchFamily="34" charset="0"/>
                        </a:rPr>
                        <a:t>Physical </a:t>
                      </a:r>
                      <a:r>
                        <a:rPr lang="en-US" sz="1200" b="1" u="none" strike="noStrike" dirty="0">
                          <a:effectLst/>
                          <a:latin typeface="Calibri" pitchFamily="34" charset="0"/>
                          <a:cs typeface="Arial" pitchFamily="34" charset="0"/>
                        </a:rPr>
                        <a:t>Characteristics of Mothers</a:t>
                      </a:r>
                      <a:endParaRPr lang="en-US" sz="1200" b="1" i="0" u="none" strike="noStrike" dirty="0">
                        <a:solidFill>
                          <a:srgbClr val="000000"/>
                        </a:solidFill>
                        <a:effectLst/>
                        <a:latin typeface="Calibri" pitchFamily="34" charset="0"/>
                        <a:cs typeface="Arial" pitchFamily="34" charset="0"/>
                      </a:endParaRPr>
                    </a:p>
                  </a:txBody>
                  <a:tcPr marL="7620" marR="7620" marT="7620" marB="0" anchor="b">
                    <a:solidFill>
                      <a:schemeClr val="bg1">
                        <a:lumMod val="85000"/>
                      </a:schemeClr>
                    </a:solidFill>
                  </a:tcPr>
                </a:tc>
                <a:tc hMerge="1">
                  <a:txBody>
                    <a:bodyPr/>
                    <a:lstStyle/>
                    <a:p>
                      <a:endParaRPr lang="en-US"/>
                    </a:p>
                  </a:txBody>
                  <a:tcPr/>
                </a:tc>
                <a:tc hMerge="1">
                  <a:txBody>
                    <a:bodyPr/>
                    <a:lstStyle/>
                    <a:p>
                      <a:endParaRPr lang="en-US"/>
                    </a:p>
                  </a:txBody>
                  <a:tcPr/>
                </a:tc>
              </a:tr>
              <a:tr h="214841">
                <a:tc>
                  <a:txBody>
                    <a:bodyPr/>
                    <a:lstStyle/>
                    <a:p>
                      <a:pPr algn="ctr" fontAlgn="ctr"/>
                      <a:endParaRPr lang="en-US" sz="1000" b="1" i="0" u="none" strike="noStrike" dirty="0">
                        <a:solidFill>
                          <a:srgbClr val="000000"/>
                        </a:solidFill>
                        <a:effectLst/>
                        <a:latin typeface="Calibri" pitchFamily="34" charset="0"/>
                        <a:cs typeface="Arial" pitchFamily="34" charset="0"/>
                      </a:endParaRPr>
                    </a:p>
                  </a:txBody>
                  <a:tcPr marL="7620" marR="7620" marT="7620" marB="0" anchor="ctr">
                    <a:solidFill>
                      <a:schemeClr val="bg1">
                        <a:lumMod val="85000"/>
                      </a:schemeClr>
                    </a:solidFill>
                  </a:tcPr>
                </a:tc>
                <a:tc>
                  <a:txBody>
                    <a:bodyPr/>
                    <a:lstStyle/>
                    <a:p>
                      <a:pPr algn="ctr" fontAlgn="ctr"/>
                      <a:r>
                        <a:rPr lang="en-US" sz="1000" b="1" u="none" strike="noStrike" dirty="0">
                          <a:effectLst/>
                          <a:latin typeface="Calibri" pitchFamily="34" charset="0"/>
                          <a:cs typeface="Arial" pitchFamily="34" charset="0"/>
                        </a:rPr>
                        <a:t>AI/AN</a:t>
                      </a:r>
                      <a:endParaRPr lang="en-US" sz="1000" b="1" i="0" u="none" strike="noStrike" dirty="0">
                        <a:solidFill>
                          <a:srgbClr val="000000"/>
                        </a:solidFill>
                        <a:effectLst/>
                        <a:latin typeface="Calibri" pitchFamily="34" charset="0"/>
                        <a:cs typeface="Arial" pitchFamily="34" charset="0"/>
                      </a:endParaRPr>
                    </a:p>
                  </a:txBody>
                  <a:tcPr marL="7620" marR="7620" marT="7620" marB="0" anchor="ctr">
                    <a:solidFill>
                      <a:schemeClr val="bg1">
                        <a:lumMod val="85000"/>
                      </a:schemeClr>
                    </a:solidFill>
                  </a:tcPr>
                </a:tc>
                <a:tc>
                  <a:txBody>
                    <a:bodyPr/>
                    <a:lstStyle/>
                    <a:p>
                      <a:pPr algn="ctr" fontAlgn="ctr"/>
                      <a:r>
                        <a:rPr lang="en-US" sz="1000" b="1" u="none" strike="noStrike" dirty="0">
                          <a:effectLst/>
                          <a:latin typeface="Calibri" pitchFamily="34" charset="0"/>
                          <a:cs typeface="Arial" pitchFamily="34" charset="0"/>
                        </a:rPr>
                        <a:t>NHW</a:t>
                      </a:r>
                      <a:endParaRPr lang="en-US" sz="1000" b="1" i="0" u="none" strike="noStrike" dirty="0">
                        <a:solidFill>
                          <a:srgbClr val="000000"/>
                        </a:solidFill>
                        <a:effectLst/>
                        <a:latin typeface="Calibri" pitchFamily="34" charset="0"/>
                        <a:cs typeface="Arial" pitchFamily="34" charset="0"/>
                      </a:endParaRPr>
                    </a:p>
                  </a:txBody>
                  <a:tcPr marL="7620" marR="7620" marT="7620" marB="0" anchor="ctr">
                    <a:solidFill>
                      <a:schemeClr val="bg1">
                        <a:lumMod val="85000"/>
                      </a:schemeClr>
                    </a:solidFill>
                  </a:tcPr>
                </a:tc>
              </a:tr>
              <a:tr h="214841">
                <a:tc>
                  <a:txBody>
                    <a:bodyPr/>
                    <a:lstStyle/>
                    <a:p>
                      <a:pPr algn="l" fontAlgn="ctr"/>
                      <a:r>
                        <a:rPr lang="en-US" sz="1000" b="1" u="none" strike="noStrike" dirty="0" smtClean="0">
                          <a:effectLst/>
                          <a:latin typeface="Calibri" pitchFamily="34" charset="0"/>
                          <a:cs typeface="Arial" pitchFamily="34" charset="0"/>
                        </a:rPr>
                        <a:t> Pre-Pregnancy </a:t>
                      </a:r>
                      <a:r>
                        <a:rPr lang="en-US" sz="1000" b="1" u="none" strike="noStrike" dirty="0">
                          <a:effectLst/>
                          <a:latin typeface="Calibri" pitchFamily="34" charset="0"/>
                          <a:cs typeface="Arial" pitchFamily="34" charset="0"/>
                        </a:rPr>
                        <a:t>Body Mass Index (BMI)</a:t>
                      </a:r>
                      <a:endParaRPr lang="en-US" sz="1000" b="1" i="0" u="none" strike="noStrike" dirty="0">
                        <a:solidFill>
                          <a:srgbClr val="000000"/>
                        </a:solidFill>
                        <a:effectLst/>
                        <a:latin typeface="Calibri" pitchFamily="34" charset="0"/>
                        <a:cs typeface="Arial" pitchFamily="34" charset="0"/>
                      </a:endParaRPr>
                    </a:p>
                  </a:txBody>
                  <a:tcPr marL="7620" marR="7620" marT="7620" marB="0" anchor="ctr"/>
                </a:tc>
                <a:tc>
                  <a:txBody>
                    <a:bodyPr/>
                    <a:lstStyle/>
                    <a:p>
                      <a:pPr algn="ctr" fontAlgn="b"/>
                      <a:endParaRPr lang="en-US" sz="1000" b="0" i="0" u="none" strike="noStrike" dirty="0">
                        <a:solidFill>
                          <a:srgbClr val="000000"/>
                        </a:solidFill>
                        <a:effectLst/>
                        <a:latin typeface="Calibri" pitchFamily="34" charset="0"/>
                        <a:cs typeface="Arial" pitchFamily="34" charset="0"/>
                      </a:endParaRPr>
                    </a:p>
                  </a:txBody>
                  <a:tcPr marL="7620" marR="7620" marT="7620" marB="0" anchor="b"/>
                </a:tc>
                <a:tc>
                  <a:txBody>
                    <a:bodyPr/>
                    <a:lstStyle/>
                    <a:p>
                      <a:pPr algn="ctr" fontAlgn="b"/>
                      <a:endParaRPr lang="en-US" sz="1000" b="0" i="0" u="none" strike="noStrike" dirty="0">
                        <a:solidFill>
                          <a:srgbClr val="000000"/>
                        </a:solidFill>
                        <a:effectLst/>
                        <a:latin typeface="Calibri" pitchFamily="34" charset="0"/>
                        <a:cs typeface="Arial" pitchFamily="34" charset="0"/>
                      </a:endParaRPr>
                    </a:p>
                  </a:txBody>
                  <a:tcPr marL="7620" marR="7620" marT="7620" marB="0" anchor="b"/>
                </a:tc>
              </a:tr>
              <a:tr h="214841">
                <a:tc>
                  <a:txBody>
                    <a:bodyPr/>
                    <a:lstStyle/>
                    <a:p>
                      <a:pPr algn="l" fontAlgn="ctr"/>
                      <a:r>
                        <a:rPr lang="en-US" sz="1000" u="none" strike="noStrike" dirty="0" smtClean="0">
                          <a:effectLst/>
                          <a:latin typeface="Calibri" pitchFamily="34" charset="0"/>
                          <a:cs typeface="Arial" pitchFamily="34" charset="0"/>
                        </a:rPr>
                        <a:t>Normal or Underweight (&lt;25) </a:t>
                      </a:r>
                      <a:endParaRPr lang="en-US" sz="1000" b="0" i="0" u="none" strike="noStrike" dirty="0">
                        <a:solidFill>
                          <a:srgbClr val="000000"/>
                        </a:solidFill>
                        <a:effectLst/>
                        <a:latin typeface="Calibri" pitchFamily="34" charset="0"/>
                        <a:cs typeface="Arial" pitchFamily="34" charset="0"/>
                      </a:endParaRPr>
                    </a:p>
                  </a:txBody>
                  <a:tcPr marL="182880" marR="7620" marT="7620" marB="0" anchor="ctr"/>
                </a:tc>
                <a:tc>
                  <a:txBody>
                    <a:bodyPr/>
                    <a:lstStyle/>
                    <a:p>
                      <a:pPr algn="ctr" fontAlgn="b"/>
                      <a:r>
                        <a:rPr lang="en-US" sz="1000" u="none" strike="noStrike" dirty="0" smtClean="0">
                          <a:effectLst/>
                          <a:latin typeface="Calibri" pitchFamily="34" charset="0"/>
                          <a:cs typeface="Arial" pitchFamily="34" charset="0"/>
                        </a:rPr>
                        <a:t>45.4%</a:t>
                      </a:r>
                      <a:endParaRPr lang="en-US" sz="1000" b="0" i="0" u="none" strike="noStrike" dirty="0">
                        <a:solidFill>
                          <a:srgbClr val="000000"/>
                        </a:solidFill>
                        <a:effectLst/>
                        <a:latin typeface="Calibri" pitchFamily="34" charset="0"/>
                        <a:cs typeface="Arial" pitchFamily="34" charset="0"/>
                      </a:endParaRPr>
                    </a:p>
                  </a:txBody>
                  <a:tcPr marL="7620" marR="7620" marT="7620" marB="0" anchor="b"/>
                </a:tc>
                <a:tc>
                  <a:txBody>
                    <a:bodyPr/>
                    <a:lstStyle/>
                    <a:p>
                      <a:pPr algn="ctr" fontAlgn="b"/>
                      <a:r>
                        <a:rPr lang="en-US" sz="1000" u="none" strike="noStrike" dirty="0" smtClean="0">
                          <a:effectLst/>
                          <a:latin typeface="Calibri" pitchFamily="34" charset="0"/>
                          <a:cs typeface="Arial" pitchFamily="34" charset="0"/>
                        </a:rPr>
                        <a:t>54.1%</a:t>
                      </a:r>
                      <a:endParaRPr lang="en-US" sz="1000" b="0" i="0" u="none" strike="noStrike" dirty="0">
                        <a:solidFill>
                          <a:srgbClr val="000000"/>
                        </a:solidFill>
                        <a:effectLst/>
                        <a:latin typeface="Calibri" pitchFamily="34" charset="0"/>
                        <a:cs typeface="Arial" pitchFamily="34" charset="0"/>
                      </a:endParaRPr>
                    </a:p>
                  </a:txBody>
                  <a:tcPr marL="7620" marR="7620" marT="7620" marB="0" anchor="b"/>
                </a:tc>
              </a:tr>
              <a:tr h="214841">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sz="1000" u="none" strike="noStrike" dirty="0" smtClean="0">
                          <a:effectLst/>
                          <a:latin typeface="Calibri" pitchFamily="34" charset="0"/>
                          <a:cs typeface="Arial" pitchFamily="34" charset="0"/>
                        </a:rPr>
                        <a:t>Overweight or Obese (≥25)</a:t>
                      </a:r>
                      <a:endParaRPr lang="en-US" sz="1000" b="0" i="0" u="none" strike="noStrike" dirty="0" smtClean="0">
                        <a:solidFill>
                          <a:srgbClr val="000000"/>
                        </a:solidFill>
                        <a:effectLst/>
                        <a:latin typeface="Calibri" pitchFamily="34" charset="0"/>
                        <a:cs typeface="Arial" pitchFamily="34" charset="0"/>
                      </a:endParaRPr>
                    </a:p>
                  </a:txBody>
                  <a:tcPr marL="182880" marR="7620" marT="7620" marB="0" anchor="ctr"/>
                </a:tc>
                <a:tc>
                  <a:txBody>
                    <a:bodyPr/>
                    <a:lstStyle/>
                    <a:p>
                      <a:pPr algn="ctr" fontAlgn="b"/>
                      <a:r>
                        <a:rPr lang="en-US" sz="1000" u="none" strike="noStrike" dirty="0" smtClean="0">
                          <a:effectLst/>
                          <a:latin typeface="Calibri" pitchFamily="34" charset="0"/>
                          <a:cs typeface="Arial" pitchFamily="34" charset="0"/>
                        </a:rPr>
                        <a:t>54.6%</a:t>
                      </a:r>
                      <a:endParaRPr lang="en-US" sz="1000" b="0" i="0" u="none" strike="noStrike" dirty="0">
                        <a:solidFill>
                          <a:srgbClr val="000000"/>
                        </a:solidFill>
                        <a:effectLst/>
                        <a:latin typeface="Calibri" pitchFamily="34" charset="0"/>
                        <a:cs typeface="Arial" pitchFamily="34" charset="0"/>
                      </a:endParaRPr>
                    </a:p>
                  </a:txBody>
                  <a:tcPr marL="7620" marR="7620" marT="7620" marB="0" anchor="b"/>
                </a:tc>
                <a:tc>
                  <a:txBody>
                    <a:bodyPr/>
                    <a:lstStyle/>
                    <a:p>
                      <a:pPr algn="ctr" fontAlgn="b"/>
                      <a:r>
                        <a:rPr lang="en-US" sz="1000" u="none" strike="noStrike" dirty="0" smtClean="0">
                          <a:effectLst/>
                          <a:latin typeface="Calibri" pitchFamily="34" charset="0"/>
                          <a:cs typeface="Arial" pitchFamily="34" charset="0"/>
                        </a:rPr>
                        <a:t>45.9%</a:t>
                      </a:r>
                      <a:endParaRPr lang="en-US" sz="1000" b="0" i="0" u="none" strike="noStrike" dirty="0">
                        <a:solidFill>
                          <a:srgbClr val="000000"/>
                        </a:solidFill>
                        <a:effectLst/>
                        <a:latin typeface="Calibri" pitchFamily="34" charset="0"/>
                        <a:cs typeface="Arial" pitchFamily="34" charset="0"/>
                      </a:endParaRPr>
                    </a:p>
                  </a:txBody>
                  <a:tcPr marL="7620" marR="7620" marT="7620" marB="0" anchor="b"/>
                </a:tc>
              </a:tr>
              <a:tr h="214841">
                <a:tc>
                  <a:txBody>
                    <a:bodyPr/>
                    <a:lstStyle/>
                    <a:p>
                      <a:pPr algn="l" fontAlgn="ctr"/>
                      <a:r>
                        <a:rPr lang="en-US" sz="1000" b="1" u="none" strike="noStrike" dirty="0" smtClean="0">
                          <a:effectLst/>
                          <a:latin typeface="Calibri" pitchFamily="34" charset="0"/>
                          <a:cs typeface="Arial" pitchFamily="34" charset="0"/>
                        </a:rPr>
                        <a:t> Pre-Pregnancy </a:t>
                      </a:r>
                      <a:r>
                        <a:rPr lang="en-US" sz="1000" b="1" u="none" strike="noStrike" dirty="0">
                          <a:effectLst/>
                          <a:latin typeface="Calibri" pitchFamily="34" charset="0"/>
                          <a:cs typeface="Arial" pitchFamily="34" charset="0"/>
                        </a:rPr>
                        <a:t>Diabetes</a:t>
                      </a:r>
                      <a:endParaRPr lang="en-US" sz="1000" b="1" i="0" u="none" strike="noStrike" dirty="0">
                        <a:solidFill>
                          <a:srgbClr val="000000"/>
                        </a:solidFill>
                        <a:effectLst/>
                        <a:latin typeface="Calibri" pitchFamily="34" charset="0"/>
                        <a:cs typeface="Arial" pitchFamily="34" charset="0"/>
                      </a:endParaRPr>
                    </a:p>
                  </a:txBody>
                  <a:tcPr marL="7620" marR="7620" marT="7620" marB="0" anchor="ctr"/>
                </a:tc>
                <a:tc>
                  <a:txBody>
                    <a:bodyPr/>
                    <a:lstStyle/>
                    <a:p>
                      <a:pPr algn="ctr" fontAlgn="b"/>
                      <a:r>
                        <a:rPr lang="en-US" sz="1000" u="none" strike="noStrike">
                          <a:effectLst/>
                          <a:latin typeface="Calibri" pitchFamily="34" charset="0"/>
                          <a:cs typeface="Arial" pitchFamily="34" charset="0"/>
                        </a:rPr>
                        <a:t>1.1%</a:t>
                      </a:r>
                      <a:endParaRPr lang="en-US" sz="1000" b="0" i="0" u="none" strike="noStrike">
                        <a:solidFill>
                          <a:srgbClr val="000000"/>
                        </a:solidFill>
                        <a:effectLst/>
                        <a:latin typeface="Calibri" pitchFamily="34" charset="0"/>
                        <a:cs typeface="Arial" pitchFamily="34" charset="0"/>
                      </a:endParaRPr>
                    </a:p>
                  </a:txBody>
                  <a:tcPr marL="7620" marR="7620" marT="7620" marB="0" anchor="b"/>
                </a:tc>
                <a:tc>
                  <a:txBody>
                    <a:bodyPr/>
                    <a:lstStyle/>
                    <a:p>
                      <a:pPr algn="ctr" fontAlgn="b"/>
                      <a:r>
                        <a:rPr lang="en-US" sz="1000" u="none" strike="noStrike" dirty="0">
                          <a:effectLst/>
                          <a:latin typeface="Calibri" pitchFamily="34" charset="0"/>
                          <a:cs typeface="Arial" pitchFamily="34" charset="0"/>
                        </a:rPr>
                        <a:t>0.7%</a:t>
                      </a:r>
                      <a:endParaRPr lang="en-US" sz="1000" b="0" i="0" u="none" strike="noStrike" dirty="0">
                        <a:solidFill>
                          <a:srgbClr val="000000"/>
                        </a:solidFill>
                        <a:effectLst/>
                        <a:latin typeface="Calibri" pitchFamily="34" charset="0"/>
                        <a:cs typeface="Arial" pitchFamily="34" charset="0"/>
                      </a:endParaRPr>
                    </a:p>
                  </a:txBody>
                  <a:tcPr marL="7620" marR="7620" marT="7620" marB="0" anchor="b"/>
                </a:tc>
              </a:tr>
              <a:tr h="214841">
                <a:tc>
                  <a:txBody>
                    <a:bodyPr/>
                    <a:lstStyle/>
                    <a:p>
                      <a:pPr algn="l" fontAlgn="ctr"/>
                      <a:r>
                        <a:rPr lang="en-US" sz="1000" b="1" u="none" strike="noStrike" dirty="0" smtClean="0">
                          <a:effectLst/>
                          <a:latin typeface="Calibri" pitchFamily="34" charset="0"/>
                          <a:cs typeface="Arial" pitchFamily="34" charset="0"/>
                        </a:rPr>
                        <a:t> Pre-Pregnancy </a:t>
                      </a:r>
                      <a:r>
                        <a:rPr lang="en-US" sz="1000" b="1" u="none" strike="noStrike" dirty="0">
                          <a:effectLst/>
                          <a:latin typeface="Calibri" pitchFamily="34" charset="0"/>
                          <a:cs typeface="Arial" pitchFamily="34" charset="0"/>
                        </a:rPr>
                        <a:t>Hypertension</a:t>
                      </a:r>
                      <a:endParaRPr lang="en-US" sz="1000" b="1" i="0" u="none" strike="noStrike" dirty="0">
                        <a:solidFill>
                          <a:srgbClr val="000000"/>
                        </a:solidFill>
                        <a:effectLst/>
                        <a:latin typeface="Calibri" pitchFamily="34" charset="0"/>
                        <a:cs typeface="Arial" pitchFamily="34" charset="0"/>
                      </a:endParaRPr>
                    </a:p>
                  </a:txBody>
                  <a:tcPr marL="7620" marR="7620" marT="7620" marB="0" anchor="ctr"/>
                </a:tc>
                <a:tc>
                  <a:txBody>
                    <a:bodyPr/>
                    <a:lstStyle/>
                    <a:p>
                      <a:pPr algn="ctr" fontAlgn="b"/>
                      <a:r>
                        <a:rPr lang="en-US" sz="1000" u="none" strike="noStrike" dirty="0">
                          <a:effectLst/>
                          <a:latin typeface="Calibri" pitchFamily="34" charset="0"/>
                          <a:cs typeface="Arial" pitchFamily="34" charset="0"/>
                        </a:rPr>
                        <a:t>1.5%</a:t>
                      </a:r>
                      <a:endParaRPr lang="en-US" sz="1000" b="0" i="0" u="none" strike="noStrike" dirty="0">
                        <a:solidFill>
                          <a:srgbClr val="000000"/>
                        </a:solidFill>
                        <a:effectLst/>
                        <a:latin typeface="Calibri" pitchFamily="34" charset="0"/>
                        <a:cs typeface="Arial" pitchFamily="34" charset="0"/>
                      </a:endParaRPr>
                    </a:p>
                  </a:txBody>
                  <a:tcPr marL="7620" marR="7620" marT="7620" marB="0" anchor="b"/>
                </a:tc>
                <a:tc>
                  <a:txBody>
                    <a:bodyPr/>
                    <a:lstStyle/>
                    <a:p>
                      <a:pPr algn="ctr" fontAlgn="b"/>
                      <a:r>
                        <a:rPr lang="en-US" sz="1000" u="none" strike="noStrike" dirty="0">
                          <a:effectLst/>
                          <a:latin typeface="Calibri" pitchFamily="34" charset="0"/>
                          <a:cs typeface="Arial" pitchFamily="34" charset="0"/>
                        </a:rPr>
                        <a:t>1.5%</a:t>
                      </a:r>
                      <a:endParaRPr lang="en-US" sz="1000" b="0" i="0" u="none" strike="noStrike" dirty="0">
                        <a:solidFill>
                          <a:srgbClr val="000000"/>
                        </a:solidFill>
                        <a:effectLst/>
                        <a:latin typeface="Calibri" pitchFamily="34" charset="0"/>
                        <a:cs typeface="Arial" pitchFamily="34" charset="0"/>
                      </a:endParaRPr>
                    </a:p>
                  </a:txBody>
                  <a:tcPr marL="7620" marR="7620" marT="7620" marB="0" anchor="b"/>
                </a:tc>
              </a:tr>
            </a:tbl>
          </a:graphicData>
        </a:graphic>
      </p:graphicFrame>
      <p:sp>
        <p:nvSpPr>
          <p:cNvPr id="10" name="Text Box 2"/>
          <p:cNvSpPr txBox="1">
            <a:spLocks noChangeArrowheads="1"/>
          </p:cNvSpPr>
          <p:nvPr/>
        </p:nvSpPr>
        <p:spPr bwMode="auto">
          <a:xfrm>
            <a:off x="-7620" y="2503527"/>
            <a:ext cx="6858000" cy="352425"/>
          </a:xfrm>
          <a:prstGeom prst="rect">
            <a:avLst/>
          </a:prstGeom>
          <a:solidFill>
            <a:schemeClr val="accent1"/>
          </a:solidFill>
          <a:ln w="38100">
            <a:solidFill>
              <a:srgbClr val="F2F2F2"/>
            </a:solidFill>
            <a:miter lim="800000"/>
            <a:headEnd/>
            <a:tailEnd/>
          </a:ln>
          <a:effectLst>
            <a:outerShdw dist="28398" dir="3806097" algn="ctr" rotWithShape="0">
              <a:srgbClr val="205867">
                <a:alpha val="50000"/>
              </a:srgbClr>
            </a:outerShdw>
          </a:effectLst>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lang="en-US" sz="1400" b="1" dirty="0" smtClean="0">
                <a:solidFill>
                  <a:schemeClr val="bg1"/>
                </a:solidFill>
                <a:latin typeface="Calibri" pitchFamily="34" charset="0"/>
              </a:rPr>
              <a:t>Characteristics of Mothers </a:t>
            </a:r>
            <a:endParaRPr lang="en-US" dirty="0" smtClean="0">
              <a:solidFill>
                <a:schemeClr val="bg1"/>
              </a:solidFill>
              <a:latin typeface="Arial"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1954189423"/>
              </p:ext>
            </p:extLst>
          </p:nvPr>
        </p:nvGraphicFramePr>
        <p:xfrm>
          <a:off x="0" y="3505199"/>
          <a:ext cx="3018028" cy="2397468"/>
        </p:xfrm>
        <a:graphic>
          <a:graphicData uri="http://schemas.openxmlformats.org/drawingml/2006/table">
            <a:tbl>
              <a:tblPr>
                <a:tableStyleId>{5C22544A-7EE6-4342-B048-85BDC9FD1C3A}</a:tableStyleId>
              </a:tblPr>
              <a:tblGrid>
                <a:gridCol w="2006312"/>
                <a:gridCol w="481515"/>
                <a:gridCol w="530201"/>
              </a:tblGrid>
              <a:tr h="203665">
                <a:tc gridSpan="3">
                  <a:txBody>
                    <a:bodyPr/>
                    <a:lstStyle/>
                    <a:p>
                      <a:pPr algn="ctr" fontAlgn="b"/>
                      <a:r>
                        <a:rPr lang="en-US" sz="1200" b="1" u="none" strike="noStrike" dirty="0">
                          <a:effectLst/>
                          <a:latin typeface="Calibri" pitchFamily="34" charset="0"/>
                        </a:rPr>
                        <a:t>Demographic Characteristics of Mothers</a:t>
                      </a:r>
                      <a:endParaRPr lang="en-US" sz="1200" b="1" i="0" u="none" strike="noStrike" dirty="0">
                        <a:solidFill>
                          <a:srgbClr val="000000"/>
                        </a:solidFill>
                        <a:effectLst/>
                        <a:latin typeface="Calibri" pitchFamily="34" charset="0"/>
                      </a:endParaRPr>
                    </a:p>
                  </a:txBody>
                  <a:tcPr marL="7620" marR="7620" marT="7620" marB="0" anchor="b">
                    <a:solidFill>
                      <a:schemeClr val="bg1">
                        <a:lumMod val="85000"/>
                      </a:schemeClr>
                    </a:solidFill>
                  </a:tcPr>
                </a:tc>
                <a:tc hMerge="1">
                  <a:txBody>
                    <a:bodyPr/>
                    <a:lstStyle/>
                    <a:p>
                      <a:endParaRPr lang="en-US"/>
                    </a:p>
                  </a:txBody>
                  <a:tcPr/>
                </a:tc>
                <a:tc hMerge="1">
                  <a:txBody>
                    <a:bodyPr/>
                    <a:lstStyle/>
                    <a:p>
                      <a:endParaRPr lang="en-US"/>
                    </a:p>
                  </a:txBody>
                  <a:tcPr/>
                </a:tc>
              </a:tr>
              <a:tr h="199985">
                <a:tc>
                  <a:txBody>
                    <a:bodyPr/>
                    <a:lstStyle/>
                    <a:p>
                      <a:pPr algn="ctr" fontAlgn="ctr"/>
                      <a:r>
                        <a:rPr lang="en-US" sz="1000" b="1" u="none" strike="noStrike" dirty="0">
                          <a:effectLst/>
                          <a:latin typeface="Calibri" pitchFamily="34" charset="0"/>
                        </a:rPr>
                        <a:t> </a:t>
                      </a:r>
                      <a:endParaRPr lang="en-US" sz="1000" b="1" i="0" u="none" strike="noStrike" dirty="0">
                        <a:solidFill>
                          <a:srgbClr val="000000"/>
                        </a:solidFill>
                        <a:effectLst/>
                        <a:latin typeface="Calibri" pitchFamily="34" charset="0"/>
                      </a:endParaRPr>
                    </a:p>
                  </a:txBody>
                  <a:tcPr marL="7620" marR="7620" marT="7620" marB="0" anchor="ctr">
                    <a:solidFill>
                      <a:schemeClr val="bg1">
                        <a:lumMod val="85000"/>
                      </a:schemeClr>
                    </a:solidFill>
                  </a:tcPr>
                </a:tc>
                <a:tc>
                  <a:txBody>
                    <a:bodyPr/>
                    <a:lstStyle/>
                    <a:p>
                      <a:pPr algn="ctr" fontAlgn="ctr"/>
                      <a:r>
                        <a:rPr lang="en-US" sz="1000" b="1" u="none" strike="noStrike">
                          <a:effectLst/>
                          <a:latin typeface="Calibri" pitchFamily="34" charset="0"/>
                        </a:rPr>
                        <a:t>AI/AN</a:t>
                      </a:r>
                      <a:endParaRPr lang="en-US" sz="1000" b="1" i="0" u="none" strike="noStrike">
                        <a:solidFill>
                          <a:srgbClr val="000000"/>
                        </a:solidFill>
                        <a:effectLst/>
                        <a:latin typeface="Calibri" pitchFamily="34" charset="0"/>
                      </a:endParaRPr>
                    </a:p>
                  </a:txBody>
                  <a:tcPr marL="7620" marR="7620" marT="7620" marB="0" anchor="ctr">
                    <a:solidFill>
                      <a:schemeClr val="bg1">
                        <a:lumMod val="85000"/>
                      </a:schemeClr>
                    </a:solidFill>
                  </a:tcPr>
                </a:tc>
                <a:tc>
                  <a:txBody>
                    <a:bodyPr/>
                    <a:lstStyle/>
                    <a:p>
                      <a:pPr algn="ctr" fontAlgn="ctr"/>
                      <a:r>
                        <a:rPr lang="en-US" sz="1000" b="1" u="none" strike="noStrike" dirty="0">
                          <a:effectLst/>
                          <a:latin typeface="Calibri" pitchFamily="34" charset="0"/>
                        </a:rPr>
                        <a:t>NHW</a:t>
                      </a:r>
                      <a:endParaRPr lang="en-US" sz="1000" b="1" i="0" u="none" strike="noStrike" dirty="0">
                        <a:solidFill>
                          <a:srgbClr val="000000"/>
                        </a:solidFill>
                        <a:effectLst/>
                        <a:latin typeface="Calibri" pitchFamily="34" charset="0"/>
                      </a:endParaRPr>
                    </a:p>
                  </a:txBody>
                  <a:tcPr marL="7620" marR="7620" marT="7620" marB="0" anchor="ctr">
                    <a:solidFill>
                      <a:schemeClr val="bg1">
                        <a:lumMod val="85000"/>
                      </a:schemeClr>
                    </a:solidFill>
                  </a:tcPr>
                </a:tc>
              </a:tr>
              <a:tr h="199985">
                <a:tc>
                  <a:txBody>
                    <a:bodyPr/>
                    <a:lstStyle/>
                    <a:p>
                      <a:pPr algn="l" fontAlgn="ctr"/>
                      <a:r>
                        <a:rPr lang="en-US" sz="1000" b="1" u="none" strike="noStrike" dirty="0" smtClean="0">
                          <a:effectLst/>
                          <a:latin typeface="Calibri" pitchFamily="34" charset="0"/>
                        </a:rPr>
                        <a:t> Marital </a:t>
                      </a:r>
                      <a:r>
                        <a:rPr lang="en-US" sz="1000" b="1" u="none" strike="noStrike" dirty="0">
                          <a:effectLst/>
                          <a:latin typeface="Calibri" pitchFamily="34" charset="0"/>
                        </a:rPr>
                        <a:t>Status</a:t>
                      </a:r>
                      <a:endParaRPr lang="en-US" sz="1000" b="1" i="0" u="none" strike="noStrike" dirty="0">
                        <a:solidFill>
                          <a:srgbClr val="000000"/>
                        </a:solidFill>
                        <a:effectLst/>
                        <a:latin typeface="Calibri" pitchFamily="34" charset="0"/>
                      </a:endParaRPr>
                    </a:p>
                  </a:txBody>
                  <a:tcPr marL="7620" marR="7620" marT="7620" marB="0" anchor="ctr"/>
                </a:tc>
                <a:tc>
                  <a:txBody>
                    <a:bodyPr/>
                    <a:lstStyle/>
                    <a:p>
                      <a:pPr algn="ctr" fontAlgn="b"/>
                      <a:r>
                        <a:rPr lang="en-US" sz="1000" u="none" strike="noStrike">
                          <a:effectLst/>
                          <a:latin typeface="Calibri" pitchFamily="34" charset="0"/>
                        </a:rPr>
                        <a:t> </a:t>
                      </a:r>
                      <a:endParaRPr lang="en-US" sz="1000" b="0" i="0" u="none" strike="noStrike">
                        <a:solidFill>
                          <a:srgbClr val="000000"/>
                        </a:solidFill>
                        <a:effectLst/>
                        <a:latin typeface="Calibri" pitchFamily="34" charset="0"/>
                      </a:endParaRPr>
                    </a:p>
                  </a:txBody>
                  <a:tcPr marL="7620" marR="7620" marT="7620" marB="0" anchor="b"/>
                </a:tc>
                <a:tc>
                  <a:txBody>
                    <a:bodyPr/>
                    <a:lstStyle/>
                    <a:p>
                      <a:pPr algn="ctr" fontAlgn="b"/>
                      <a:r>
                        <a:rPr lang="en-US" sz="1000" u="none" strike="noStrike">
                          <a:effectLst/>
                          <a:latin typeface="Calibri" pitchFamily="34" charset="0"/>
                        </a:rPr>
                        <a:t> </a:t>
                      </a:r>
                      <a:endParaRPr lang="en-US" sz="1000" b="0" i="0" u="none" strike="noStrike">
                        <a:solidFill>
                          <a:srgbClr val="000000"/>
                        </a:solidFill>
                        <a:effectLst/>
                        <a:latin typeface="Calibri" pitchFamily="34" charset="0"/>
                      </a:endParaRPr>
                    </a:p>
                  </a:txBody>
                  <a:tcPr marL="7620" marR="7620" marT="7620" marB="0" anchor="b"/>
                </a:tc>
              </a:tr>
              <a:tr h="199985">
                <a:tc>
                  <a:txBody>
                    <a:bodyPr/>
                    <a:lstStyle/>
                    <a:p>
                      <a:pPr algn="l" fontAlgn="ctr"/>
                      <a:r>
                        <a:rPr lang="en-US" sz="1000" b="0" i="0" u="none" strike="noStrike" dirty="0" smtClean="0">
                          <a:solidFill>
                            <a:srgbClr val="000000"/>
                          </a:solidFill>
                          <a:effectLst/>
                          <a:latin typeface="Calibri" pitchFamily="34" charset="0"/>
                        </a:rPr>
                        <a:t>Married/Domestic</a:t>
                      </a:r>
                      <a:r>
                        <a:rPr lang="en-US" sz="1000" b="0" i="0" u="none" strike="noStrike" baseline="0" dirty="0" smtClean="0">
                          <a:solidFill>
                            <a:srgbClr val="000000"/>
                          </a:solidFill>
                          <a:effectLst/>
                          <a:latin typeface="Calibri" pitchFamily="34" charset="0"/>
                        </a:rPr>
                        <a:t> Partnership</a:t>
                      </a:r>
                      <a:endParaRPr lang="en-US" sz="1000" b="0" i="0" u="none" strike="noStrike" dirty="0">
                        <a:solidFill>
                          <a:srgbClr val="000000"/>
                        </a:solidFill>
                        <a:effectLst/>
                        <a:latin typeface="Calibri" pitchFamily="34" charset="0"/>
                      </a:endParaRPr>
                    </a:p>
                  </a:txBody>
                  <a:tcPr marL="182880" marR="7620" marT="7620" marB="0" anchor="ctr"/>
                </a:tc>
                <a:tc>
                  <a:txBody>
                    <a:bodyPr/>
                    <a:lstStyle/>
                    <a:p>
                      <a:pPr algn="ctr" fontAlgn="b"/>
                      <a:r>
                        <a:rPr lang="en-US" sz="1000" u="none" strike="noStrike" dirty="0" smtClean="0">
                          <a:effectLst/>
                          <a:latin typeface="Calibri" pitchFamily="34" charset="0"/>
                        </a:rPr>
                        <a:t>45.1%</a:t>
                      </a:r>
                      <a:endParaRPr lang="en-US" sz="1000" b="0" i="0" u="none" strike="noStrike" dirty="0">
                        <a:solidFill>
                          <a:srgbClr val="000000"/>
                        </a:solidFill>
                        <a:effectLst/>
                        <a:latin typeface="Calibri" pitchFamily="34" charset="0"/>
                      </a:endParaRPr>
                    </a:p>
                  </a:txBody>
                  <a:tcPr marL="7620" marR="7620" marT="7620" marB="0" anchor="b"/>
                </a:tc>
                <a:tc>
                  <a:txBody>
                    <a:bodyPr/>
                    <a:lstStyle/>
                    <a:p>
                      <a:pPr algn="ctr" fontAlgn="b"/>
                      <a:r>
                        <a:rPr lang="en-US" sz="1000" u="none" strike="noStrike" dirty="0" smtClean="0">
                          <a:effectLst/>
                          <a:latin typeface="Calibri" pitchFamily="34" charset="0"/>
                        </a:rPr>
                        <a:t>69.1%</a:t>
                      </a:r>
                      <a:endParaRPr lang="en-US" sz="1000" b="0" i="0" u="none" strike="noStrike" dirty="0">
                        <a:solidFill>
                          <a:srgbClr val="000000"/>
                        </a:solidFill>
                        <a:effectLst/>
                        <a:latin typeface="Calibri" pitchFamily="34" charset="0"/>
                      </a:endParaRPr>
                    </a:p>
                  </a:txBody>
                  <a:tcPr marL="7620" marR="7620" marT="7620" marB="0" anchor="b"/>
                </a:tc>
              </a:tr>
              <a:tr h="199985">
                <a:tc>
                  <a:txBody>
                    <a:bodyPr/>
                    <a:lstStyle/>
                    <a:p>
                      <a:pPr algn="l" fontAlgn="ctr"/>
                      <a:r>
                        <a:rPr lang="en-US" sz="1000" b="0" i="0" u="none" strike="noStrike" dirty="0" smtClean="0">
                          <a:solidFill>
                            <a:srgbClr val="000000"/>
                          </a:solidFill>
                          <a:effectLst/>
                          <a:latin typeface="Calibri" pitchFamily="34" charset="0"/>
                        </a:rPr>
                        <a:t>Unmarried</a:t>
                      </a:r>
                      <a:endParaRPr lang="en-US" sz="1000" b="0" i="0" u="none" strike="noStrike" dirty="0">
                        <a:solidFill>
                          <a:srgbClr val="000000"/>
                        </a:solidFill>
                        <a:effectLst/>
                        <a:latin typeface="Calibri" pitchFamily="34" charset="0"/>
                      </a:endParaRPr>
                    </a:p>
                  </a:txBody>
                  <a:tcPr marL="182880" marR="7620" marT="7620" marB="0" anchor="ctr"/>
                </a:tc>
                <a:tc>
                  <a:txBody>
                    <a:bodyPr/>
                    <a:lstStyle/>
                    <a:p>
                      <a:pPr algn="ctr" fontAlgn="b"/>
                      <a:r>
                        <a:rPr lang="en-US" sz="1000" b="0" i="0" u="none" strike="noStrike" dirty="0" smtClean="0">
                          <a:solidFill>
                            <a:srgbClr val="000000"/>
                          </a:solidFill>
                          <a:effectLst/>
                          <a:latin typeface="Calibri" pitchFamily="34" charset="0"/>
                        </a:rPr>
                        <a:t>54.9%</a:t>
                      </a:r>
                      <a:endParaRPr lang="en-US" sz="1000" b="0" i="0" u="none" strike="noStrike" dirty="0">
                        <a:solidFill>
                          <a:srgbClr val="000000"/>
                        </a:solidFill>
                        <a:effectLst/>
                        <a:latin typeface="Calibri" pitchFamily="34" charset="0"/>
                      </a:endParaRPr>
                    </a:p>
                  </a:txBody>
                  <a:tcPr marL="7620" marR="7620" marT="7620" marB="0" anchor="b"/>
                </a:tc>
                <a:tc>
                  <a:txBody>
                    <a:bodyPr/>
                    <a:lstStyle/>
                    <a:p>
                      <a:pPr algn="ctr" fontAlgn="b"/>
                      <a:r>
                        <a:rPr lang="en-US" sz="1000" b="0" i="0" u="none" strike="noStrike" dirty="0" smtClean="0">
                          <a:solidFill>
                            <a:srgbClr val="000000"/>
                          </a:solidFill>
                          <a:effectLst/>
                          <a:latin typeface="Calibri" pitchFamily="34" charset="0"/>
                        </a:rPr>
                        <a:t>30.9%</a:t>
                      </a:r>
                      <a:endParaRPr lang="en-US" sz="1000" b="0" i="0" u="none" strike="noStrike" dirty="0">
                        <a:solidFill>
                          <a:srgbClr val="000000"/>
                        </a:solidFill>
                        <a:effectLst/>
                        <a:latin typeface="Calibri" pitchFamily="34" charset="0"/>
                      </a:endParaRPr>
                    </a:p>
                  </a:txBody>
                  <a:tcPr marL="7620" marR="7620" marT="7620" marB="0" anchor="b"/>
                </a:tc>
              </a:tr>
              <a:tr h="199985">
                <a:tc>
                  <a:txBody>
                    <a:bodyPr/>
                    <a:lstStyle/>
                    <a:p>
                      <a:pPr algn="l" fontAlgn="ctr"/>
                      <a:r>
                        <a:rPr lang="en-US" sz="1000" b="1" u="none" strike="noStrike" dirty="0" smtClean="0">
                          <a:effectLst/>
                          <a:latin typeface="Calibri" pitchFamily="34" charset="0"/>
                        </a:rPr>
                        <a:t> Education</a:t>
                      </a:r>
                      <a:endParaRPr lang="en-US" sz="1000" b="1" i="0" u="none" strike="noStrike" dirty="0">
                        <a:solidFill>
                          <a:srgbClr val="000000"/>
                        </a:solidFill>
                        <a:effectLst/>
                        <a:latin typeface="Calibri" pitchFamily="34" charset="0"/>
                      </a:endParaRPr>
                    </a:p>
                  </a:txBody>
                  <a:tcPr marL="7620" marR="7620" marT="7620" marB="0" anchor="ctr"/>
                </a:tc>
                <a:tc>
                  <a:txBody>
                    <a:bodyPr/>
                    <a:lstStyle/>
                    <a:p>
                      <a:pPr algn="ctr" fontAlgn="b"/>
                      <a:r>
                        <a:rPr lang="en-US" sz="1000" u="none" strike="noStrike" dirty="0">
                          <a:effectLst/>
                          <a:latin typeface="Calibri" pitchFamily="34" charset="0"/>
                        </a:rPr>
                        <a:t> </a:t>
                      </a:r>
                      <a:endParaRPr lang="en-US" sz="1000" b="0" i="0" u="none" strike="noStrike" dirty="0">
                        <a:solidFill>
                          <a:srgbClr val="000000"/>
                        </a:solidFill>
                        <a:effectLst/>
                        <a:latin typeface="Calibri" pitchFamily="34" charset="0"/>
                      </a:endParaRPr>
                    </a:p>
                  </a:txBody>
                  <a:tcPr marL="7620" marR="7620" marT="7620" marB="0" anchor="b"/>
                </a:tc>
                <a:tc>
                  <a:txBody>
                    <a:bodyPr/>
                    <a:lstStyle/>
                    <a:p>
                      <a:pPr algn="ctr" fontAlgn="b"/>
                      <a:r>
                        <a:rPr lang="en-US" sz="1000" u="none" strike="noStrike">
                          <a:effectLst/>
                          <a:latin typeface="Calibri" pitchFamily="34" charset="0"/>
                        </a:rPr>
                        <a:t> </a:t>
                      </a:r>
                      <a:endParaRPr lang="en-US" sz="1000" b="0" i="0" u="none" strike="noStrike">
                        <a:solidFill>
                          <a:srgbClr val="000000"/>
                        </a:solidFill>
                        <a:effectLst/>
                        <a:latin typeface="Calibri" pitchFamily="34" charset="0"/>
                      </a:endParaRPr>
                    </a:p>
                  </a:txBody>
                  <a:tcPr marL="7620" marR="7620" marT="7620" marB="0" anchor="b"/>
                </a:tc>
              </a:tr>
              <a:tr h="208319">
                <a:tc>
                  <a:txBody>
                    <a:bodyPr/>
                    <a:lstStyle/>
                    <a:p>
                      <a:pPr algn="l" fontAlgn="b"/>
                      <a:r>
                        <a:rPr lang="en-US" sz="1000" u="none" strike="noStrike" dirty="0">
                          <a:effectLst/>
                          <a:latin typeface="Calibri" pitchFamily="34" charset="0"/>
                        </a:rPr>
                        <a:t>≤12th grade, no Diploma/GED</a:t>
                      </a:r>
                      <a:endParaRPr lang="en-US" sz="1000" b="0" i="0" u="none" strike="noStrike" dirty="0">
                        <a:solidFill>
                          <a:srgbClr val="000000"/>
                        </a:solidFill>
                        <a:effectLst/>
                        <a:latin typeface="Calibri" pitchFamily="34" charset="0"/>
                      </a:endParaRPr>
                    </a:p>
                  </a:txBody>
                  <a:tcPr marL="182880" marR="7620" marT="7620" marB="0" anchor="b"/>
                </a:tc>
                <a:tc>
                  <a:txBody>
                    <a:bodyPr/>
                    <a:lstStyle/>
                    <a:p>
                      <a:pPr algn="ctr" fontAlgn="b"/>
                      <a:r>
                        <a:rPr lang="en-US" sz="1000" u="none" strike="noStrike" dirty="0">
                          <a:effectLst/>
                          <a:latin typeface="Calibri" pitchFamily="34" charset="0"/>
                        </a:rPr>
                        <a:t>21.6%</a:t>
                      </a:r>
                      <a:endParaRPr lang="en-US" sz="1000" b="0" i="0" u="none" strike="noStrike" dirty="0">
                        <a:solidFill>
                          <a:srgbClr val="000000"/>
                        </a:solidFill>
                        <a:effectLst/>
                        <a:latin typeface="Calibri" pitchFamily="34" charset="0"/>
                      </a:endParaRPr>
                    </a:p>
                  </a:txBody>
                  <a:tcPr marL="7620" marR="7620" marT="7620" marB="0" anchor="b"/>
                </a:tc>
                <a:tc>
                  <a:txBody>
                    <a:bodyPr/>
                    <a:lstStyle/>
                    <a:p>
                      <a:pPr algn="ctr" fontAlgn="b"/>
                      <a:r>
                        <a:rPr lang="en-US" sz="1000" u="none" strike="noStrike" dirty="0">
                          <a:effectLst/>
                          <a:latin typeface="Calibri" pitchFamily="34" charset="0"/>
                        </a:rPr>
                        <a:t>10.5%</a:t>
                      </a:r>
                      <a:endParaRPr lang="en-US" sz="1000" b="0" i="0" u="none" strike="noStrike" dirty="0">
                        <a:solidFill>
                          <a:srgbClr val="000000"/>
                        </a:solidFill>
                        <a:effectLst/>
                        <a:latin typeface="Calibri" pitchFamily="34" charset="0"/>
                      </a:endParaRPr>
                    </a:p>
                  </a:txBody>
                  <a:tcPr marL="7620" marR="7620" marT="7620" marB="0" anchor="b"/>
                </a:tc>
              </a:tr>
              <a:tr h="208319">
                <a:tc>
                  <a:txBody>
                    <a:bodyPr/>
                    <a:lstStyle/>
                    <a:p>
                      <a:pPr algn="l" fontAlgn="b"/>
                      <a:r>
                        <a:rPr lang="en-US" sz="1000" u="none" strike="noStrike" dirty="0">
                          <a:effectLst/>
                          <a:latin typeface="Calibri" pitchFamily="34" charset="0"/>
                        </a:rPr>
                        <a:t>Diploma/GED or Higher</a:t>
                      </a:r>
                      <a:endParaRPr lang="en-US" sz="1000" b="0" i="0" u="none" strike="noStrike" dirty="0">
                        <a:solidFill>
                          <a:srgbClr val="000000"/>
                        </a:solidFill>
                        <a:effectLst/>
                        <a:latin typeface="Calibri" pitchFamily="34" charset="0"/>
                      </a:endParaRPr>
                    </a:p>
                  </a:txBody>
                  <a:tcPr marL="182880" marR="7620" marT="7620" marB="0" anchor="b"/>
                </a:tc>
                <a:tc>
                  <a:txBody>
                    <a:bodyPr/>
                    <a:lstStyle/>
                    <a:p>
                      <a:pPr algn="ctr" fontAlgn="b"/>
                      <a:r>
                        <a:rPr lang="en-US" sz="1000" u="none" strike="noStrike" dirty="0">
                          <a:effectLst/>
                          <a:latin typeface="Calibri" pitchFamily="34" charset="0"/>
                        </a:rPr>
                        <a:t>78.4%</a:t>
                      </a:r>
                      <a:endParaRPr lang="en-US" sz="1000" b="0" i="0" u="none" strike="noStrike" dirty="0">
                        <a:solidFill>
                          <a:srgbClr val="000000"/>
                        </a:solidFill>
                        <a:effectLst/>
                        <a:latin typeface="Calibri" pitchFamily="34" charset="0"/>
                      </a:endParaRPr>
                    </a:p>
                  </a:txBody>
                  <a:tcPr marL="7620" marR="7620" marT="7620" marB="0" anchor="b"/>
                </a:tc>
                <a:tc>
                  <a:txBody>
                    <a:bodyPr/>
                    <a:lstStyle/>
                    <a:p>
                      <a:pPr algn="ctr" fontAlgn="b"/>
                      <a:r>
                        <a:rPr lang="en-US" sz="1000" u="none" strike="noStrike">
                          <a:effectLst/>
                          <a:latin typeface="Calibri" pitchFamily="34" charset="0"/>
                        </a:rPr>
                        <a:t>89.5%</a:t>
                      </a:r>
                      <a:endParaRPr lang="en-US" sz="1000" b="0" i="0" u="none" strike="noStrike">
                        <a:solidFill>
                          <a:srgbClr val="000000"/>
                        </a:solidFill>
                        <a:effectLst/>
                        <a:latin typeface="Calibri" pitchFamily="34" charset="0"/>
                      </a:endParaRPr>
                    </a:p>
                  </a:txBody>
                  <a:tcPr marL="7620" marR="7620" marT="7620" marB="0" anchor="b"/>
                </a:tc>
              </a:tr>
              <a:tr h="302701">
                <a:tc>
                  <a:txBody>
                    <a:bodyPr/>
                    <a:lstStyle/>
                    <a:p>
                      <a:pPr algn="l" fontAlgn="b"/>
                      <a:r>
                        <a:rPr lang="en-US" sz="1000" b="1" u="none" strike="noStrike" dirty="0" smtClean="0">
                          <a:effectLst/>
                          <a:latin typeface="Calibri" pitchFamily="34" charset="0"/>
                        </a:rPr>
                        <a:t> Medicaid/other </a:t>
                      </a:r>
                      <a:r>
                        <a:rPr lang="en-US" sz="1000" b="1" u="none" strike="noStrike" dirty="0">
                          <a:effectLst/>
                          <a:latin typeface="Calibri" pitchFamily="34" charset="0"/>
                        </a:rPr>
                        <a:t>state </a:t>
                      </a:r>
                      <a:r>
                        <a:rPr lang="en-US" sz="1000" b="1" u="none" strike="noStrike" dirty="0" smtClean="0">
                          <a:effectLst/>
                          <a:latin typeface="Calibri" pitchFamily="34" charset="0"/>
                        </a:rPr>
                        <a:t>payment</a:t>
                      </a:r>
                    </a:p>
                    <a:p>
                      <a:pPr algn="l" fontAlgn="b"/>
                      <a:r>
                        <a:rPr lang="en-US" sz="1000" b="1" u="none" strike="noStrike" baseline="0" dirty="0" smtClean="0">
                          <a:effectLst/>
                          <a:latin typeface="Calibri" pitchFamily="34" charset="0"/>
                        </a:rPr>
                        <a:t> </a:t>
                      </a:r>
                      <a:r>
                        <a:rPr lang="en-US" sz="1000" b="1" u="none" strike="noStrike" dirty="0" smtClean="0">
                          <a:effectLst/>
                          <a:latin typeface="Calibri" pitchFamily="34" charset="0"/>
                        </a:rPr>
                        <a:t>assistance</a:t>
                      </a:r>
                      <a:endParaRPr lang="en-US" sz="1000" b="1" i="0" u="none" strike="noStrike" dirty="0">
                        <a:solidFill>
                          <a:srgbClr val="000000"/>
                        </a:solidFill>
                        <a:effectLst/>
                        <a:latin typeface="Calibri" pitchFamily="34" charset="0"/>
                      </a:endParaRPr>
                    </a:p>
                  </a:txBody>
                  <a:tcPr marL="7620" marR="7620" marT="7620" marB="0" anchor="b"/>
                </a:tc>
                <a:tc>
                  <a:txBody>
                    <a:bodyPr/>
                    <a:lstStyle/>
                    <a:p>
                      <a:pPr algn="ctr" fontAlgn="b"/>
                      <a:r>
                        <a:rPr lang="en-US" sz="1000" u="none" strike="noStrike" dirty="0">
                          <a:effectLst/>
                          <a:latin typeface="Calibri" pitchFamily="34" charset="0"/>
                        </a:rPr>
                        <a:t>56.5%</a:t>
                      </a:r>
                      <a:endParaRPr lang="en-US" sz="1000" b="0" i="0" u="none" strike="noStrike" dirty="0">
                        <a:solidFill>
                          <a:srgbClr val="000000"/>
                        </a:solidFill>
                        <a:effectLst/>
                        <a:latin typeface="Calibri" pitchFamily="34" charset="0"/>
                      </a:endParaRPr>
                    </a:p>
                  </a:txBody>
                  <a:tcPr marL="7620" marR="7620" marT="7620" marB="0" anchor="b"/>
                </a:tc>
                <a:tc>
                  <a:txBody>
                    <a:bodyPr/>
                    <a:lstStyle/>
                    <a:p>
                      <a:pPr algn="ctr" fontAlgn="b"/>
                      <a:r>
                        <a:rPr lang="en-US" sz="1000" u="none" strike="noStrike" dirty="0">
                          <a:effectLst/>
                          <a:latin typeface="Calibri" pitchFamily="34" charset="0"/>
                        </a:rPr>
                        <a:t>34.5%</a:t>
                      </a:r>
                      <a:endParaRPr lang="en-US" sz="1000" b="0" i="0" u="none" strike="noStrike" dirty="0">
                        <a:solidFill>
                          <a:srgbClr val="000000"/>
                        </a:solidFill>
                        <a:effectLst/>
                        <a:latin typeface="Calibri" pitchFamily="34" charset="0"/>
                      </a:endParaRPr>
                    </a:p>
                  </a:txBody>
                  <a:tcPr marL="7620" marR="7620" marT="7620" marB="0" anchor="b"/>
                </a:tc>
              </a:tr>
              <a:tr h="450360">
                <a:tc>
                  <a:txBody>
                    <a:bodyPr/>
                    <a:lstStyle/>
                    <a:p>
                      <a:pPr algn="l" rtl="0" fontAlgn="b"/>
                      <a:r>
                        <a:rPr lang="en-US" sz="1000" b="1" u="none" strike="noStrike" dirty="0" smtClean="0">
                          <a:effectLst/>
                          <a:latin typeface="Calibri" pitchFamily="34" charset="0"/>
                        </a:rPr>
                        <a:t> WIC </a:t>
                      </a:r>
                      <a:r>
                        <a:rPr lang="en-US" sz="1000" b="1" u="none" strike="noStrike" dirty="0">
                          <a:effectLst/>
                          <a:latin typeface="Calibri" pitchFamily="34" charset="0"/>
                        </a:rPr>
                        <a:t>use </a:t>
                      </a:r>
                      <a:r>
                        <a:rPr lang="en-US" sz="1000" u="none" strike="noStrike" dirty="0">
                          <a:effectLst/>
                          <a:latin typeface="Calibri" pitchFamily="34" charset="0"/>
                        </a:rPr>
                        <a:t>(Special </a:t>
                      </a:r>
                      <a:r>
                        <a:rPr lang="en-US" sz="1000" u="none" strike="noStrike" dirty="0" smtClean="0">
                          <a:effectLst/>
                          <a:latin typeface="Calibri" pitchFamily="34" charset="0"/>
                        </a:rPr>
                        <a:t>Supplemental</a:t>
                      </a:r>
                    </a:p>
                    <a:p>
                      <a:pPr algn="l" rtl="0" fontAlgn="b"/>
                      <a:r>
                        <a:rPr lang="en-US" sz="1000" u="none" strike="noStrike" dirty="0" smtClean="0">
                          <a:effectLst/>
                          <a:latin typeface="Calibri" pitchFamily="34" charset="0"/>
                        </a:rPr>
                        <a:t> </a:t>
                      </a:r>
                      <a:r>
                        <a:rPr lang="en-US" sz="1000" u="none" strike="noStrike" dirty="0">
                          <a:effectLst/>
                          <a:latin typeface="Calibri" pitchFamily="34" charset="0"/>
                        </a:rPr>
                        <a:t>Nutrition Program for Women, </a:t>
                      </a:r>
                      <a:endParaRPr lang="en-US" sz="1000" u="none" strike="noStrike" dirty="0" smtClean="0">
                        <a:effectLst/>
                        <a:latin typeface="Calibri" pitchFamily="34" charset="0"/>
                      </a:endParaRPr>
                    </a:p>
                    <a:p>
                      <a:pPr algn="l" rtl="0" fontAlgn="b"/>
                      <a:r>
                        <a:rPr lang="en-US" sz="1000" u="none" strike="noStrike" dirty="0" smtClean="0">
                          <a:effectLst/>
                          <a:latin typeface="Calibri" pitchFamily="34" charset="0"/>
                        </a:rPr>
                        <a:t> Infants</a:t>
                      </a:r>
                      <a:r>
                        <a:rPr lang="en-US" sz="1000" u="none" strike="noStrike" dirty="0">
                          <a:effectLst/>
                          <a:latin typeface="Calibri" pitchFamily="34" charset="0"/>
                        </a:rPr>
                        <a:t>, and Children)</a:t>
                      </a:r>
                      <a:endParaRPr lang="en-US" sz="1000" b="1" i="0" u="none" strike="noStrike" dirty="0">
                        <a:solidFill>
                          <a:srgbClr val="000000"/>
                        </a:solidFill>
                        <a:effectLst/>
                        <a:latin typeface="Calibri" pitchFamily="34" charset="0"/>
                      </a:endParaRPr>
                    </a:p>
                  </a:txBody>
                  <a:tcPr marL="7620" marR="7620" marT="7620" marB="0" anchor="b"/>
                </a:tc>
                <a:tc>
                  <a:txBody>
                    <a:bodyPr/>
                    <a:lstStyle/>
                    <a:p>
                      <a:pPr algn="ctr" fontAlgn="b"/>
                      <a:r>
                        <a:rPr lang="en-US" sz="1000" u="none" strike="noStrike" dirty="0">
                          <a:effectLst/>
                          <a:latin typeface="Calibri" pitchFamily="34" charset="0"/>
                        </a:rPr>
                        <a:t>58.2%</a:t>
                      </a:r>
                      <a:endParaRPr lang="en-US" sz="1000" b="0" i="0" u="none" strike="noStrike" dirty="0">
                        <a:solidFill>
                          <a:srgbClr val="000000"/>
                        </a:solidFill>
                        <a:effectLst/>
                        <a:latin typeface="Calibri" pitchFamily="34" charset="0"/>
                      </a:endParaRPr>
                    </a:p>
                  </a:txBody>
                  <a:tcPr marL="7620" marR="7620" marT="7620" marB="0" anchor="b"/>
                </a:tc>
                <a:tc>
                  <a:txBody>
                    <a:bodyPr/>
                    <a:lstStyle/>
                    <a:p>
                      <a:pPr algn="ctr" fontAlgn="b"/>
                      <a:r>
                        <a:rPr lang="en-US" sz="1000" u="none" strike="noStrike" dirty="0">
                          <a:effectLst/>
                          <a:latin typeface="Calibri" pitchFamily="34" charset="0"/>
                        </a:rPr>
                        <a:t>35.0%</a:t>
                      </a:r>
                      <a:endParaRPr lang="en-US" sz="1000" b="0" i="0" u="none" strike="noStrike" dirty="0">
                        <a:solidFill>
                          <a:srgbClr val="000000"/>
                        </a:solidFill>
                        <a:effectLst/>
                        <a:latin typeface="Calibri" pitchFamily="34" charset="0"/>
                      </a:endParaRPr>
                    </a:p>
                  </a:txBody>
                  <a:tcPr marL="7620" marR="7620" marT="7620" marB="0" anchor="b"/>
                </a:tc>
              </a:tr>
            </a:tbl>
          </a:graphicData>
        </a:graphic>
      </p:graphicFrame>
      <p:sp>
        <p:nvSpPr>
          <p:cNvPr id="16" name="TextBox 15"/>
          <p:cNvSpPr txBox="1"/>
          <p:nvPr/>
        </p:nvSpPr>
        <p:spPr>
          <a:xfrm>
            <a:off x="3429000" y="7696200"/>
            <a:ext cx="3520440" cy="1061829"/>
          </a:xfrm>
          <a:prstGeom prst="rect">
            <a:avLst/>
          </a:prstGeom>
          <a:noFill/>
        </p:spPr>
        <p:txBody>
          <a:bodyPr wrap="square" rtlCol="0">
            <a:spAutoFit/>
          </a:bodyPr>
          <a:lstStyle/>
          <a:p>
            <a:r>
              <a:rPr lang="en-US" sz="900" b="1" i="1" dirty="0" smtClean="0">
                <a:latin typeface="Calibri" pitchFamily="34" charset="0"/>
              </a:rPr>
              <a:t>*Birth Rate (10-14 years old):</a:t>
            </a:r>
            <a:r>
              <a:rPr lang="en-US" sz="900" i="1" dirty="0" smtClean="0">
                <a:latin typeface="Calibri" pitchFamily="34" charset="0"/>
              </a:rPr>
              <a:t> </a:t>
            </a:r>
            <a:endParaRPr lang="en-US" sz="900" i="1" dirty="0">
              <a:latin typeface="Calibri" pitchFamily="34" charset="0"/>
            </a:endParaRPr>
          </a:p>
          <a:p>
            <a:r>
              <a:rPr lang="en-US" sz="900" i="1" dirty="0">
                <a:latin typeface="Calibri" pitchFamily="34" charset="0"/>
              </a:rPr>
              <a:t> </a:t>
            </a:r>
            <a:r>
              <a:rPr lang="en-US" sz="900" i="1" dirty="0" smtClean="0">
                <a:latin typeface="Calibri" pitchFamily="34" charset="0"/>
              </a:rPr>
              <a:t># </a:t>
            </a:r>
            <a:r>
              <a:rPr lang="en-US" sz="900" i="1" dirty="0">
                <a:latin typeface="Calibri" pitchFamily="34" charset="0"/>
              </a:rPr>
              <a:t>births to females ages 10-14 per 1,000 females ages 10-14 per </a:t>
            </a:r>
            <a:r>
              <a:rPr lang="en-US" sz="900" i="1" dirty="0" smtClean="0">
                <a:latin typeface="Calibri" pitchFamily="34" charset="0"/>
              </a:rPr>
              <a:t>year</a:t>
            </a:r>
            <a:endParaRPr lang="en-US" sz="900" i="1" dirty="0">
              <a:latin typeface="Calibri" pitchFamily="34" charset="0"/>
            </a:endParaRPr>
          </a:p>
          <a:p>
            <a:r>
              <a:rPr lang="en-US" sz="900" b="1" i="1" baseline="30000" dirty="0" smtClean="0">
                <a:latin typeface="Calibri" pitchFamily="34" charset="0"/>
              </a:rPr>
              <a:t>†</a:t>
            </a:r>
            <a:r>
              <a:rPr lang="en-US" sz="900" b="1" i="1" dirty="0" smtClean="0">
                <a:latin typeface="Calibri" pitchFamily="34" charset="0"/>
              </a:rPr>
              <a:t>Birth Rate (15-19 years old):</a:t>
            </a:r>
            <a:endParaRPr lang="en-US" sz="900" i="1" dirty="0" smtClean="0">
              <a:latin typeface="Calibri" pitchFamily="34" charset="0"/>
            </a:endParaRPr>
          </a:p>
          <a:p>
            <a:r>
              <a:rPr lang="en-US" sz="900" i="1" dirty="0" smtClean="0">
                <a:latin typeface="Calibri" pitchFamily="34" charset="0"/>
              </a:rPr>
              <a:t> # births to females ages 15-19 per 1,000 females ages 15-19 per year</a:t>
            </a:r>
          </a:p>
          <a:p>
            <a:r>
              <a:rPr lang="en-US" sz="900" b="1" i="1" baseline="30000" dirty="0" smtClean="0">
                <a:latin typeface="Calibri" pitchFamily="34" charset="0"/>
              </a:rPr>
              <a:t>‡</a:t>
            </a:r>
            <a:r>
              <a:rPr lang="en-US" sz="900" b="1" i="1" dirty="0">
                <a:latin typeface="Calibri" pitchFamily="34" charset="0"/>
              </a:rPr>
              <a:t>General Fertility Rate (GFR</a:t>
            </a:r>
            <a:r>
              <a:rPr lang="en-US" sz="900" b="1" i="1" dirty="0" smtClean="0">
                <a:latin typeface="Calibri" pitchFamily="34" charset="0"/>
              </a:rPr>
              <a:t>) (15-44 years old):</a:t>
            </a:r>
            <a:r>
              <a:rPr lang="en-US" sz="900" i="1" dirty="0" smtClean="0">
                <a:latin typeface="Calibri" pitchFamily="34" charset="0"/>
              </a:rPr>
              <a:t> </a:t>
            </a:r>
            <a:endParaRPr lang="en-US" sz="900" i="1" dirty="0">
              <a:latin typeface="Calibri" pitchFamily="34" charset="0"/>
            </a:endParaRPr>
          </a:p>
          <a:p>
            <a:r>
              <a:rPr lang="en-US" sz="900" i="1" dirty="0">
                <a:latin typeface="Calibri" pitchFamily="34" charset="0"/>
              </a:rPr>
              <a:t> </a:t>
            </a:r>
            <a:r>
              <a:rPr lang="en-US" sz="900" i="1" dirty="0" smtClean="0">
                <a:latin typeface="Calibri" pitchFamily="34" charset="0"/>
              </a:rPr>
              <a:t># </a:t>
            </a:r>
            <a:r>
              <a:rPr lang="en-US" sz="900" i="1" dirty="0">
                <a:latin typeface="Calibri" pitchFamily="34" charset="0"/>
              </a:rPr>
              <a:t>live births to females ages 15-44 per 1,000 females ages 15-44 per </a:t>
            </a:r>
            <a:r>
              <a:rPr lang="en-US" sz="900" i="1" dirty="0" smtClean="0">
                <a:latin typeface="Calibri" pitchFamily="34" charset="0"/>
              </a:rPr>
              <a:t>year</a:t>
            </a:r>
            <a:endParaRPr lang="en-US" sz="900" i="1" dirty="0">
              <a:latin typeface="Calibri" pitchFamily="34" charset="0"/>
            </a:endParaRPr>
          </a:p>
        </p:txBody>
      </p:sp>
      <p:graphicFrame>
        <p:nvGraphicFramePr>
          <p:cNvPr id="17" name="Chart 16"/>
          <p:cNvGraphicFramePr>
            <a:graphicFrameLocks/>
          </p:cNvGraphicFramePr>
          <p:nvPr>
            <p:extLst>
              <p:ext uri="{D42A27DB-BD31-4B8C-83A1-F6EECF244321}">
                <p14:modId xmlns:p14="http://schemas.microsoft.com/office/powerpoint/2010/main" val="1018395427"/>
              </p:ext>
            </p:extLst>
          </p:nvPr>
        </p:nvGraphicFramePr>
        <p:xfrm>
          <a:off x="0" y="5943600"/>
          <a:ext cx="3505200" cy="2743201"/>
        </p:xfrm>
        <a:graphic>
          <a:graphicData uri="http://schemas.openxmlformats.org/drawingml/2006/chart">
            <c:chart xmlns:c="http://schemas.openxmlformats.org/drawingml/2006/chart" xmlns:r="http://schemas.openxmlformats.org/officeDocument/2006/relationships" r:id="rId4"/>
          </a:graphicData>
        </a:graphic>
      </p:graphicFrame>
      <p:sp>
        <p:nvSpPr>
          <p:cNvPr id="15" name="TextBox 14"/>
          <p:cNvSpPr txBox="1"/>
          <p:nvPr/>
        </p:nvSpPr>
        <p:spPr>
          <a:xfrm>
            <a:off x="4236720" y="5715000"/>
            <a:ext cx="1905000" cy="369332"/>
          </a:xfrm>
          <a:prstGeom prst="rect">
            <a:avLst/>
          </a:prstGeom>
          <a:noFill/>
          <a:ln>
            <a:solidFill>
              <a:schemeClr val="accent1"/>
            </a:solidFill>
          </a:ln>
        </p:spPr>
        <p:txBody>
          <a:bodyPr wrap="square" rtlCol="0">
            <a:spAutoFit/>
          </a:bodyPr>
          <a:lstStyle/>
          <a:p>
            <a:pPr algn="ctr"/>
            <a:r>
              <a:rPr lang="en-US" sz="900" b="1" i="1" dirty="0" smtClean="0">
                <a:latin typeface="Calibri"/>
                <a:cs typeface="Arial" pitchFamily="34" charset="0"/>
              </a:rPr>
              <a:t>Average </a:t>
            </a:r>
            <a:r>
              <a:rPr lang="en-US" sz="900" b="1" i="1" dirty="0">
                <a:latin typeface="Calibri"/>
                <a:cs typeface="Arial" pitchFamily="34" charset="0"/>
              </a:rPr>
              <a:t>Maternal Age By </a:t>
            </a:r>
            <a:r>
              <a:rPr lang="en-US" sz="900" b="1" i="1" dirty="0" smtClean="0">
                <a:latin typeface="Calibri"/>
                <a:cs typeface="Arial" pitchFamily="34" charset="0"/>
              </a:rPr>
              <a:t>Race:</a:t>
            </a:r>
            <a:endParaRPr lang="en-US" sz="900" b="1" i="1" dirty="0">
              <a:latin typeface="Calibri"/>
              <a:cs typeface="Arial" pitchFamily="34" charset="0"/>
            </a:endParaRPr>
          </a:p>
          <a:p>
            <a:r>
              <a:rPr lang="en-US" sz="900" dirty="0">
                <a:latin typeface="Calibri" pitchFamily="34" charset="0"/>
                <a:cs typeface="Arial" pitchFamily="34" charset="0"/>
              </a:rPr>
              <a:t> </a:t>
            </a:r>
            <a:r>
              <a:rPr lang="en-US" sz="900" dirty="0" smtClean="0">
                <a:latin typeface="Calibri" pitchFamily="34" charset="0"/>
                <a:cs typeface="Arial" pitchFamily="34" charset="0"/>
              </a:rPr>
              <a:t>  • </a:t>
            </a:r>
            <a:r>
              <a:rPr lang="en-US" sz="900" dirty="0">
                <a:latin typeface="Calibri" pitchFamily="34" charset="0"/>
                <a:cs typeface="Arial" pitchFamily="34" charset="0"/>
              </a:rPr>
              <a:t>AI/AN: </a:t>
            </a:r>
            <a:r>
              <a:rPr lang="en-US" sz="900" b="1" dirty="0" smtClean="0">
                <a:latin typeface="Calibri" pitchFamily="34" charset="0"/>
                <a:cs typeface="Arial" pitchFamily="34" charset="0"/>
              </a:rPr>
              <a:t>26 </a:t>
            </a:r>
            <a:r>
              <a:rPr lang="en-US" sz="900" b="1" dirty="0" err="1" smtClean="0">
                <a:latin typeface="Calibri" pitchFamily="34" charset="0"/>
                <a:cs typeface="Arial" pitchFamily="34" charset="0"/>
              </a:rPr>
              <a:t>yrs</a:t>
            </a:r>
            <a:r>
              <a:rPr lang="en-US" sz="900" dirty="0" smtClean="0">
                <a:latin typeface="Calibri" pitchFamily="34" charset="0"/>
                <a:cs typeface="Arial" pitchFamily="34" charset="0"/>
              </a:rPr>
              <a:t>        • </a:t>
            </a:r>
            <a:r>
              <a:rPr lang="en-US" sz="900" dirty="0">
                <a:latin typeface="Calibri"/>
                <a:cs typeface="Arial" pitchFamily="34" charset="0"/>
              </a:rPr>
              <a:t>NHW</a:t>
            </a:r>
            <a:r>
              <a:rPr lang="en-US" sz="900" dirty="0">
                <a:latin typeface="Calibri" pitchFamily="34" charset="0"/>
                <a:cs typeface="Arial" pitchFamily="34" charset="0"/>
              </a:rPr>
              <a:t>: </a:t>
            </a:r>
            <a:r>
              <a:rPr lang="en-US" sz="900" b="1" dirty="0" smtClean="0">
                <a:latin typeface="Calibri" pitchFamily="34" charset="0"/>
                <a:cs typeface="Arial" pitchFamily="34" charset="0"/>
              </a:rPr>
              <a:t>28 </a:t>
            </a:r>
            <a:r>
              <a:rPr lang="en-US" sz="900" b="1" dirty="0" err="1">
                <a:latin typeface="Calibri" pitchFamily="34" charset="0"/>
                <a:cs typeface="Arial" pitchFamily="34" charset="0"/>
              </a:rPr>
              <a:t>yrs</a:t>
            </a:r>
            <a:endParaRPr lang="en-US" sz="9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Group 18"/>
          <p:cNvGrpSpPr/>
          <p:nvPr/>
        </p:nvGrpSpPr>
        <p:grpSpPr>
          <a:xfrm>
            <a:off x="2667000" y="1168612"/>
            <a:ext cx="4800599" cy="2900596"/>
            <a:chOff x="688591" y="-172065"/>
            <a:chExt cx="6545928" cy="2701734"/>
          </a:xfrm>
          <a:gradFill>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lin ang="5400000" scaled="0"/>
          </a:gradFill>
        </p:grpSpPr>
        <p:graphicFrame>
          <p:nvGraphicFramePr>
            <p:cNvPr id="20" name="Chart 19"/>
            <p:cNvGraphicFramePr/>
            <p:nvPr>
              <p:extLst>
                <p:ext uri="{D42A27DB-BD31-4B8C-83A1-F6EECF244321}">
                  <p14:modId xmlns:p14="http://schemas.microsoft.com/office/powerpoint/2010/main" val="4216496099"/>
                </p:ext>
              </p:extLst>
            </p:nvPr>
          </p:nvGraphicFramePr>
          <p:xfrm>
            <a:off x="3182278" y="-172065"/>
            <a:ext cx="4052241" cy="259221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1" name="Chart 20"/>
            <p:cNvGraphicFramePr/>
            <p:nvPr>
              <p:extLst>
                <p:ext uri="{D42A27DB-BD31-4B8C-83A1-F6EECF244321}">
                  <p14:modId xmlns:p14="http://schemas.microsoft.com/office/powerpoint/2010/main" val="2144457498"/>
                </p:ext>
              </p:extLst>
            </p:nvPr>
          </p:nvGraphicFramePr>
          <p:xfrm>
            <a:off x="688591" y="-143555"/>
            <a:ext cx="3646682" cy="2673224"/>
          </p:xfrm>
          <a:graphic>
            <a:graphicData uri="http://schemas.openxmlformats.org/drawingml/2006/chart">
              <c:chart xmlns:c="http://schemas.openxmlformats.org/drawingml/2006/chart" xmlns:r="http://schemas.openxmlformats.org/officeDocument/2006/relationships" r:id="rId4"/>
            </a:graphicData>
          </a:graphic>
        </p:graphicFrame>
      </p:grpSp>
      <p:sp>
        <p:nvSpPr>
          <p:cNvPr id="6" name="Slide Number Placeholder 5"/>
          <p:cNvSpPr>
            <a:spLocks noGrp="1"/>
          </p:cNvSpPr>
          <p:nvPr>
            <p:ph type="sldNum" sz="quarter" idx="12"/>
          </p:nvPr>
        </p:nvSpPr>
        <p:spPr>
          <a:xfrm>
            <a:off x="4914900" y="8843433"/>
            <a:ext cx="1600200" cy="529167"/>
          </a:xfrm>
        </p:spPr>
        <p:txBody>
          <a:bodyPr/>
          <a:lstStyle/>
          <a:p>
            <a:pPr>
              <a:defRPr/>
            </a:pPr>
            <a:fld id="{58307025-AA6F-441B-B69E-A8C8B558FF38}" type="slidenum">
              <a:rPr lang="en-US" i="1" smtClean="0"/>
              <a:pPr>
                <a:defRPr/>
              </a:pPr>
              <a:t>2</a:t>
            </a:fld>
            <a:endParaRPr lang="en-US" i="1" dirty="0"/>
          </a:p>
        </p:txBody>
      </p:sp>
      <p:sp>
        <p:nvSpPr>
          <p:cNvPr id="17" name="Footer Placeholder 4"/>
          <p:cNvSpPr>
            <a:spLocks noGrp="1"/>
          </p:cNvSpPr>
          <p:nvPr>
            <p:ph type="ftr" sz="quarter" idx="10"/>
          </p:nvPr>
        </p:nvSpPr>
        <p:spPr>
          <a:xfrm>
            <a:off x="2000250" y="8843433"/>
            <a:ext cx="3105150" cy="529167"/>
          </a:xfrm>
        </p:spPr>
        <p:txBody>
          <a:bodyPr/>
          <a:lstStyle/>
          <a:p>
            <a:pPr>
              <a:defRPr/>
            </a:pPr>
            <a:r>
              <a:rPr lang="en-US" i="1" dirty="0" smtClean="0"/>
              <a:t>Northwest Portland Area Indian Health Board</a:t>
            </a:r>
            <a:endParaRPr lang="en-US" i="1" dirty="0"/>
          </a:p>
        </p:txBody>
      </p:sp>
      <p:sp>
        <p:nvSpPr>
          <p:cNvPr id="4" name="TextBox 3"/>
          <p:cNvSpPr txBox="1"/>
          <p:nvPr/>
        </p:nvSpPr>
        <p:spPr>
          <a:xfrm>
            <a:off x="3096260" y="1199221"/>
            <a:ext cx="3484880" cy="338554"/>
          </a:xfrm>
          <a:prstGeom prst="rect">
            <a:avLst/>
          </a:prstGeom>
          <a:noFill/>
        </p:spPr>
        <p:txBody>
          <a:bodyPr wrap="square" rtlCol="0">
            <a:spAutoFit/>
          </a:bodyPr>
          <a:lstStyle/>
          <a:p>
            <a:pPr algn="ctr"/>
            <a:r>
              <a:rPr lang="en-US" sz="1600" b="1" dirty="0" smtClean="0">
                <a:latin typeface="Calibri" pitchFamily="34" charset="0"/>
                <a:cs typeface="Arial" pitchFamily="34" charset="0"/>
              </a:rPr>
              <a:t>Trimester Entered Prenatal Care</a:t>
            </a:r>
            <a:endParaRPr lang="en-US" sz="1600" b="1" dirty="0">
              <a:latin typeface="Calibri" pitchFamily="34" charset="0"/>
              <a:cs typeface="Arial"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1015551312"/>
              </p:ext>
            </p:extLst>
          </p:nvPr>
        </p:nvGraphicFramePr>
        <p:xfrm>
          <a:off x="0" y="1199221"/>
          <a:ext cx="2743200" cy="2610778"/>
        </p:xfrm>
        <a:graphic>
          <a:graphicData uri="http://schemas.openxmlformats.org/drawingml/2006/table">
            <a:tbl>
              <a:tblPr>
                <a:tableStyleId>{5C22544A-7EE6-4342-B048-85BDC9FD1C3A}</a:tableStyleId>
              </a:tblPr>
              <a:tblGrid>
                <a:gridCol w="1787404"/>
                <a:gridCol w="498596"/>
                <a:gridCol w="457200"/>
              </a:tblGrid>
              <a:tr h="229749">
                <a:tc gridSpan="3">
                  <a:txBody>
                    <a:bodyPr/>
                    <a:lstStyle/>
                    <a:p>
                      <a:pPr algn="ctr" fontAlgn="b"/>
                      <a:r>
                        <a:rPr lang="en-US" sz="1200" b="1" u="none" strike="noStrike" dirty="0" smtClean="0">
                          <a:effectLst/>
                          <a:latin typeface="Calibri" pitchFamily="34" charset="0"/>
                          <a:cs typeface="Arial" pitchFamily="34" charset="0"/>
                        </a:rPr>
                        <a:t>Characteristics </a:t>
                      </a:r>
                      <a:r>
                        <a:rPr lang="en-US" sz="1200" b="1" u="none" strike="noStrike" dirty="0">
                          <a:effectLst/>
                          <a:latin typeface="Calibri" pitchFamily="34" charset="0"/>
                          <a:cs typeface="Arial" pitchFamily="34" charset="0"/>
                        </a:rPr>
                        <a:t>of Pregnancies</a:t>
                      </a:r>
                      <a:endParaRPr lang="en-US" sz="1200" b="1" i="0" u="none" strike="noStrike" dirty="0">
                        <a:solidFill>
                          <a:srgbClr val="000000"/>
                        </a:solidFill>
                        <a:effectLst/>
                        <a:latin typeface="Calibri" pitchFamily="34" charset="0"/>
                        <a:cs typeface="Arial" pitchFamily="34" charset="0"/>
                      </a:endParaRPr>
                    </a:p>
                  </a:txBody>
                  <a:tcPr marL="7620" marR="7620" marT="7620" marB="0" anchor="b">
                    <a:solidFill>
                      <a:schemeClr val="bg1">
                        <a:lumMod val="85000"/>
                      </a:schemeClr>
                    </a:solidFill>
                  </a:tcPr>
                </a:tc>
                <a:tc hMerge="1">
                  <a:txBody>
                    <a:bodyPr/>
                    <a:lstStyle/>
                    <a:p>
                      <a:endParaRPr lang="en-US"/>
                    </a:p>
                  </a:txBody>
                  <a:tcPr/>
                </a:tc>
                <a:tc hMerge="1">
                  <a:txBody>
                    <a:bodyPr/>
                    <a:lstStyle/>
                    <a:p>
                      <a:endParaRPr lang="en-US"/>
                    </a:p>
                  </a:txBody>
                  <a:tcPr/>
                </a:tc>
              </a:tr>
              <a:tr h="259496">
                <a:tc>
                  <a:txBody>
                    <a:bodyPr/>
                    <a:lstStyle/>
                    <a:p>
                      <a:pPr algn="ctr" fontAlgn="b"/>
                      <a:r>
                        <a:rPr lang="en-US" sz="1000" b="1" u="none" strike="noStrike" dirty="0">
                          <a:effectLst/>
                          <a:latin typeface="Calibri" pitchFamily="34" charset="0"/>
                          <a:cs typeface="Arial" pitchFamily="34" charset="0"/>
                        </a:rPr>
                        <a:t> </a:t>
                      </a:r>
                      <a:endParaRPr lang="en-US" sz="1000" b="1" i="0" u="none" strike="noStrike" dirty="0">
                        <a:solidFill>
                          <a:srgbClr val="000000"/>
                        </a:solidFill>
                        <a:effectLst/>
                        <a:latin typeface="Calibri" pitchFamily="34" charset="0"/>
                        <a:cs typeface="Arial" pitchFamily="34" charset="0"/>
                      </a:endParaRPr>
                    </a:p>
                  </a:txBody>
                  <a:tcPr marL="7620" marR="7620" marT="7620" marB="0" anchor="b">
                    <a:solidFill>
                      <a:schemeClr val="bg1">
                        <a:lumMod val="85000"/>
                      </a:schemeClr>
                    </a:solidFill>
                  </a:tcPr>
                </a:tc>
                <a:tc>
                  <a:txBody>
                    <a:bodyPr/>
                    <a:lstStyle/>
                    <a:p>
                      <a:pPr algn="ctr" fontAlgn="b"/>
                      <a:r>
                        <a:rPr lang="en-US" sz="1000" b="1" u="none" strike="noStrike" dirty="0">
                          <a:effectLst/>
                          <a:latin typeface="Calibri" pitchFamily="34" charset="0"/>
                          <a:cs typeface="Arial" pitchFamily="34" charset="0"/>
                        </a:rPr>
                        <a:t>AI/AN</a:t>
                      </a:r>
                      <a:endParaRPr lang="en-US" sz="1000" b="1" i="0" u="none" strike="noStrike" dirty="0">
                        <a:solidFill>
                          <a:srgbClr val="000000"/>
                        </a:solidFill>
                        <a:effectLst/>
                        <a:latin typeface="Calibri" pitchFamily="34" charset="0"/>
                        <a:cs typeface="Arial" pitchFamily="34" charset="0"/>
                      </a:endParaRPr>
                    </a:p>
                  </a:txBody>
                  <a:tcPr marL="7620" marR="7620" marT="7620" marB="0" anchor="b">
                    <a:solidFill>
                      <a:schemeClr val="bg1">
                        <a:lumMod val="85000"/>
                      </a:schemeClr>
                    </a:solidFill>
                  </a:tcPr>
                </a:tc>
                <a:tc>
                  <a:txBody>
                    <a:bodyPr/>
                    <a:lstStyle/>
                    <a:p>
                      <a:pPr algn="ctr" fontAlgn="b"/>
                      <a:r>
                        <a:rPr lang="en-US" sz="1000" b="1" u="none" strike="noStrike" dirty="0">
                          <a:effectLst/>
                          <a:latin typeface="Calibri" pitchFamily="34" charset="0"/>
                          <a:cs typeface="Arial" pitchFamily="34" charset="0"/>
                        </a:rPr>
                        <a:t>NHW</a:t>
                      </a:r>
                      <a:endParaRPr lang="en-US" sz="1000" b="1" i="0" u="none" strike="noStrike" dirty="0">
                        <a:solidFill>
                          <a:srgbClr val="000000"/>
                        </a:solidFill>
                        <a:effectLst/>
                        <a:latin typeface="Calibri" pitchFamily="34" charset="0"/>
                        <a:cs typeface="Arial" pitchFamily="34" charset="0"/>
                      </a:endParaRPr>
                    </a:p>
                  </a:txBody>
                  <a:tcPr marL="7620" marR="7620" marT="7620" marB="0" anchor="b">
                    <a:solidFill>
                      <a:schemeClr val="bg1">
                        <a:lumMod val="85000"/>
                      </a:schemeClr>
                    </a:solidFill>
                  </a:tcPr>
                </a:tc>
              </a:tr>
              <a:tr h="259496">
                <a:tc>
                  <a:txBody>
                    <a:bodyPr/>
                    <a:lstStyle/>
                    <a:p>
                      <a:pPr algn="l" fontAlgn="b"/>
                      <a:r>
                        <a:rPr lang="en-US" sz="1000" b="1" u="none" strike="noStrike" dirty="0" smtClean="0">
                          <a:effectLst/>
                          <a:latin typeface="Calibri" pitchFamily="34" charset="0"/>
                          <a:cs typeface="Arial" pitchFamily="34" charset="0"/>
                        </a:rPr>
                        <a:t> Gestational </a:t>
                      </a:r>
                      <a:r>
                        <a:rPr lang="en-US" sz="1000" b="1" u="none" strike="noStrike" dirty="0">
                          <a:effectLst/>
                          <a:latin typeface="Calibri" pitchFamily="34" charset="0"/>
                          <a:cs typeface="Arial" pitchFamily="34" charset="0"/>
                        </a:rPr>
                        <a:t>Diabetes</a:t>
                      </a:r>
                      <a:endParaRPr lang="en-US" sz="1000" b="1" i="0" u="none" strike="noStrike" dirty="0">
                        <a:solidFill>
                          <a:srgbClr val="000000"/>
                        </a:solidFill>
                        <a:effectLst/>
                        <a:latin typeface="Calibri" pitchFamily="34" charset="0"/>
                        <a:cs typeface="Arial" pitchFamily="34" charset="0"/>
                      </a:endParaRPr>
                    </a:p>
                  </a:txBody>
                  <a:tcPr marL="7620" marR="7620" marT="7620" marB="0" anchor="b"/>
                </a:tc>
                <a:tc>
                  <a:txBody>
                    <a:bodyPr/>
                    <a:lstStyle/>
                    <a:p>
                      <a:pPr algn="ctr" fontAlgn="b"/>
                      <a:r>
                        <a:rPr lang="en-US" sz="1000" u="none" strike="noStrike" dirty="0">
                          <a:effectLst/>
                          <a:latin typeface="Calibri" pitchFamily="34" charset="0"/>
                          <a:cs typeface="Arial" pitchFamily="34" charset="0"/>
                        </a:rPr>
                        <a:t>5.5%</a:t>
                      </a:r>
                      <a:endParaRPr lang="en-US" sz="1000" b="0" i="0" u="none" strike="noStrike" dirty="0">
                        <a:solidFill>
                          <a:srgbClr val="000000"/>
                        </a:solidFill>
                        <a:effectLst/>
                        <a:latin typeface="Calibri" pitchFamily="34" charset="0"/>
                        <a:cs typeface="Arial" pitchFamily="34" charset="0"/>
                      </a:endParaRPr>
                    </a:p>
                  </a:txBody>
                  <a:tcPr marL="7620" marR="7620" marT="7620" marB="0" anchor="b"/>
                </a:tc>
                <a:tc>
                  <a:txBody>
                    <a:bodyPr/>
                    <a:lstStyle/>
                    <a:p>
                      <a:pPr algn="ctr" fontAlgn="b"/>
                      <a:r>
                        <a:rPr lang="en-US" sz="1000" u="none" strike="noStrike">
                          <a:effectLst/>
                          <a:latin typeface="Calibri" pitchFamily="34" charset="0"/>
                          <a:cs typeface="Arial" pitchFamily="34" charset="0"/>
                        </a:rPr>
                        <a:t>4.5%</a:t>
                      </a:r>
                      <a:endParaRPr lang="en-US" sz="1000" b="0" i="0" u="none" strike="noStrike">
                        <a:solidFill>
                          <a:srgbClr val="000000"/>
                        </a:solidFill>
                        <a:effectLst/>
                        <a:latin typeface="Calibri" pitchFamily="34" charset="0"/>
                        <a:cs typeface="Arial" pitchFamily="34" charset="0"/>
                      </a:endParaRPr>
                    </a:p>
                  </a:txBody>
                  <a:tcPr marL="7620" marR="7620" marT="7620" marB="0" anchor="b"/>
                </a:tc>
              </a:tr>
              <a:tr h="259496">
                <a:tc>
                  <a:txBody>
                    <a:bodyPr/>
                    <a:lstStyle/>
                    <a:p>
                      <a:pPr algn="l" fontAlgn="b"/>
                      <a:r>
                        <a:rPr lang="en-US" sz="1000" b="1" u="none" strike="noStrike" dirty="0" smtClean="0">
                          <a:effectLst/>
                          <a:latin typeface="Calibri" pitchFamily="34" charset="0"/>
                          <a:cs typeface="Arial" pitchFamily="34" charset="0"/>
                        </a:rPr>
                        <a:t> Gestational </a:t>
                      </a:r>
                      <a:r>
                        <a:rPr lang="en-US" sz="1000" b="1" u="none" strike="noStrike" dirty="0">
                          <a:effectLst/>
                          <a:latin typeface="Calibri" pitchFamily="34" charset="0"/>
                          <a:cs typeface="Arial" pitchFamily="34" charset="0"/>
                        </a:rPr>
                        <a:t>Hypertension</a:t>
                      </a:r>
                      <a:endParaRPr lang="en-US" sz="1000" b="1" i="0" u="none" strike="noStrike" dirty="0">
                        <a:solidFill>
                          <a:srgbClr val="000000"/>
                        </a:solidFill>
                        <a:effectLst/>
                        <a:latin typeface="Calibri" pitchFamily="34" charset="0"/>
                        <a:cs typeface="Arial" pitchFamily="34" charset="0"/>
                      </a:endParaRPr>
                    </a:p>
                  </a:txBody>
                  <a:tcPr marL="7620" marR="7620" marT="7620" marB="0" anchor="b"/>
                </a:tc>
                <a:tc>
                  <a:txBody>
                    <a:bodyPr/>
                    <a:lstStyle/>
                    <a:p>
                      <a:pPr algn="ctr" fontAlgn="b"/>
                      <a:r>
                        <a:rPr lang="en-US" sz="1000" u="none" strike="noStrike" dirty="0">
                          <a:effectLst/>
                          <a:latin typeface="Calibri" pitchFamily="34" charset="0"/>
                          <a:cs typeface="Arial" pitchFamily="34" charset="0"/>
                        </a:rPr>
                        <a:t>6.4%</a:t>
                      </a:r>
                      <a:endParaRPr lang="en-US" sz="1000" b="0" i="0" u="none" strike="noStrike" dirty="0">
                        <a:solidFill>
                          <a:srgbClr val="000000"/>
                        </a:solidFill>
                        <a:effectLst/>
                        <a:latin typeface="Calibri" pitchFamily="34" charset="0"/>
                        <a:cs typeface="Arial" pitchFamily="34" charset="0"/>
                      </a:endParaRPr>
                    </a:p>
                  </a:txBody>
                  <a:tcPr marL="7620" marR="7620" marT="7620" marB="0" anchor="b"/>
                </a:tc>
                <a:tc>
                  <a:txBody>
                    <a:bodyPr/>
                    <a:lstStyle/>
                    <a:p>
                      <a:pPr algn="ctr" fontAlgn="b"/>
                      <a:r>
                        <a:rPr lang="en-US" sz="1000" u="none" strike="noStrike" dirty="0">
                          <a:effectLst/>
                          <a:latin typeface="Calibri" pitchFamily="34" charset="0"/>
                          <a:cs typeface="Arial" pitchFamily="34" charset="0"/>
                        </a:rPr>
                        <a:t>5.3%</a:t>
                      </a:r>
                      <a:endParaRPr lang="en-US" sz="1000" b="0" i="0" u="none" strike="noStrike" dirty="0">
                        <a:solidFill>
                          <a:srgbClr val="000000"/>
                        </a:solidFill>
                        <a:effectLst/>
                        <a:latin typeface="Calibri" pitchFamily="34" charset="0"/>
                        <a:cs typeface="Arial" pitchFamily="34" charset="0"/>
                      </a:endParaRPr>
                    </a:p>
                  </a:txBody>
                  <a:tcPr marL="7620" marR="7620" marT="7620" marB="0" anchor="b"/>
                </a:tc>
              </a:tr>
              <a:tr h="397219">
                <a:tc>
                  <a:txBody>
                    <a:bodyPr/>
                    <a:lstStyle/>
                    <a:p>
                      <a:pPr algn="l" fontAlgn="b"/>
                      <a:r>
                        <a:rPr lang="en-US" sz="1000" b="1" u="none" strike="noStrike" dirty="0" smtClean="0">
                          <a:effectLst/>
                          <a:latin typeface="Calibri" pitchFamily="34" charset="0"/>
                          <a:cs typeface="Arial" pitchFamily="34" charset="0"/>
                        </a:rPr>
                        <a:t> Any Smoking During </a:t>
                      </a:r>
                    </a:p>
                    <a:p>
                      <a:pPr algn="l" fontAlgn="b"/>
                      <a:r>
                        <a:rPr lang="en-US" sz="1000" b="1" u="none" strike="noStrike" dirty="0" smtClean="0">
                          <a:effectLst/>
                          <a:latin typeface="Calibri" pitchFamily="34" charset="0"/>
                          <a:cs typeface="Arial" pitchFamily="34" charset="0"/>
                        </a:rPr>
                        <a:t> Pregnancy</a:t>
                      </a:r>
                      <a:endParaRPr lang="en-US" sz="1000" b="1" i="0" u="none" strike="noStrike" dirty="0">
                        <a:solidFill>
                          <a:srgbClr val="000000"/>
                        </a:solidFill>
                        <a:effectLst/>
                        <a:latin typeface="Calibri" pitchFamily="34" charset="0"/>
                        <a:cs typeface="Arial" pitchFamily="34" charset="0"/>
                      </a:endParaRPr>
                    </a:p>
                  </a:txBody>
                  <a:tcPr marL="7620" marR="7620" marT="7620" marB="0" anchor="b"/>
                </a:tc>
                <a:tc>
                  <a:txBody>
                    <a:bodyPr/>
                    <a:lstStyle/>
                    <a:p>
                      <a:pPr algn="ctr" fontAlgn="b"/>
                      <a:r>
                        <a:rPr lang="en-US" sz="1000" u="none" strike="noStrike" dirty="0">
                          <a:effectLst/>
                          <a:latin typeface="Calibri" pitchFamily="34" charset="0"/>
                          <a:cs typeface="Arial" pitchFamily="34" charset="0"/>
                        </a:rPr>
                        <a:t>25.5%</a:t>
                      </a:r>
                      <a:endParaRPr lang="en-US" sz="1000" b="0" i="0" u="none" strike="noStrike" dirty="0">
                        <a:solidFill>
                          <a:srgbClr val="000000"/>
                        </a:solidFill>
                        <a:effectLst/>
                        <a:latin typeface="Calibri" pitchFamily="34" charset="0"/>
                        <a:cs typeface="Arial" pitchFamily="34" charset="0"/>
                      </a:endParaRPr>
                    </a:p>
                  </a:txBody>
                  <a:tcPr marL="7620" marR="7620" marT="7620" marB="0" anchor="b"/>
                </a:tc>
                <a:tc>
                  <a:txBody>
                    <a:bodyPr/>
                    <a:lstStyle/>
                    <a:p>
                      <a:pPr algn="ctr" fontAlgn="b"/>
                      <a:r>
                        <a:rPr lang="en-US" sz="1000" u="none" strike="noStrike" dirty="0">
                          <a:effectLst/>
                          <a:latin typeface="Calibri" pitchFamily="34" charset="0"/>
                          <a:cs typeface="Arial" pitchFamily="34" charset="0"/>
                        </a:rPr>
                        <a:t>16.4%</a:t>
                      </a:r>
                      <a:endParaRPr lang="en-US" sz="1000" b="0" i="0" u="none" strike="noStrike" dirty="0">
                        <a:solidFill>
                          <a:srgbClr val="000000"/>
                        </a:solidFill>
                        <a:effectLst/>
                        <a:latin typeface="Calibri" pitchFamily="34" charset="0"/>
                        <a:cs typeface="Arial" pitchFamily="34" charset="0"/>
                      </a:endParaRPr>
                    </a:p>
                  </a:txBody>
                  <a:tcPr marL="7620" marR="7620" marT="7620" marB="0" anchor="b"/>
                </a:tc>
              </a:tr>
              <a:tr h="510752">
                <a:tc>
                  <a:txBody>
                    <a:bodyPr/>
                    <a:lstStyle/>
                    <a:p>
                      <a:pPr algn="l" fontAlgn="b"/>
                      <a:r>
                        <a:rPr lang="en-US" sz="1000" b="1" u="none" strike="noStrike" dirty="0" smtClean="0">
                          <a:effectLst/>
                          <a:latin typeface="Calibri" pitchFamily="34" charset="0"/>
                          <a:cs typeface="Arial" pitchFamily="34" charset="0"/>
                        </a:rPr>
                        <a:t> Mothers </a:t>
                      </a:r>
                      <a:r>
                        <a:rPr lang="en-US" sz="1000" b="1" u="none" strike="noStrike" dirty="0">
                          <a:effectLst/>
                          <a:latin typeface="Calibri" pitchFamily="34" charset="0"/>
                          <a:cs typeface="Arial" pitchFamily="34" charset="0"/>
                        </a:rPr>
                        <a:t>With </a:t>
                      </a:r>
                      <a:r>
                        <a:rPr lang="en-US" sz="1000" b="1" u="none" strike="noStrike" dirty="0" smtClean="0">
                          <a:effectLst/>
                          <a:latin typeface="Calibri" pitchFamily="34" charset="0"/>
                          <a:cs typeface="Arial" pitchFamily="34" charset="0"/>
                        </a:rPr>
                        <a:t>STIs</a:t>
                      </a:r>
                      <a:r>
                        <a:rPr lang="en-US" sz="1000" b="1" u="none" strike="noStrike" baseline="0" dirty="0" smtClean="0">
                          <a:effectLst/>
                          <a:latin typeface="Calibri" pitchFamily="34" charset="0"/>
                          <a:cs typeface="Arial" pitchFamily="34" charset="0"/>
                        </a:rPr>
                        <a:t> </a:t>
                      </a:r>
                      <a:r>
                        <a:rPr lang="en-US" sz="1000" b="0" u="none" strike="noStrike" baseline="0" dirty="0" smtClean="0">
                          <a:effectLst/>
                          <a:latin typeface="Calibri" pitchFamily="34" charset="0"/>
                          <a:cs typeface="Arial" pitchFamily="34" charset="0"/>
                        </a:rPr>
                        <a:t>(includes</a:t>
                      </a:r>
                    </a:p>
                    <a:p>
                      <a:pPr algn="l" fontAlgn="b"/>
                      <a:r>
                        <a:rPr lang="en-US" sz="1000" b="0" u="none" strike="noStrike" baseline="0" dirty="0" smtClean="0">
                          <a:effectLst/>
                          <a:latin typeface="Calibri" pitchFamily="34" charset="0"/>
                          <a:cs typeface="Arial" pitchFamily="34" charset="0"/>
                        </a:rPr>
                        <a:t> chlamydia, syphilis, gonorrhea,</a:t>
                      </a:r>
                    </a:p>
                    <a:p>
                      <a:pPr algn="l" fontAlgn="b"/>
                      <a:r>
                        <a:rPr lang="en-US" sz="1000" b="0" u="none" strike="noStrike" baseline="0" dirty="0" smtClean="0">
                          <a:effectLst/>
                          <a:latin typeface="Calibri" pitchFamily="34" charset="0"/>
                          <a:cs typeface="Arial" pitchFamily="34" charset="0"/>
                        </a:rPr>
                        <a:t> hepatitis B, hepatitis C, and HSV)</a:t>
                      </a:r>
                      <a:endParaRPr lang="en-US" sz="1000" b="0" i="0" u="none" strike="noStrike" dirty="0">
                        <a:solidFill>
                          <a:srgbClr val="000000"/>
                        </a:solidFill>
                        <a:effectLst/>
                        <a:latin typeface="Calibri" pitchFamily="34" charset="0"/>
                        <a:cs typeface="Arial" pitchFamily="34" charset="0"/>
                      </a:endParaRPr>
                    </a:p>
                  </a:txBody>
                  <a:tcPr marL="7620" marR="7620" marT="7620" marB="0" anchor="b"/>
                </a:tc>
                <a:tc>
                  <a:txBody>
                    <a:bodyPr/>
                    <a:lstStyle/>
                    <a:p>
                      <a:pPr algn="ctr" fontAlgn="b"/>
                      <a:r>
                        <a:rPr lang="en-US" sz="1000" u="none" strike="noStrike">
                          <a:effectLst/>
                          <a:latin typeface="Calibri" pitchFamily="34" charset="0"/>
                          <a:cs typeface="Arial" pitchFamily="34" charset="0"/>
                        </a:rPr>
                        <a:t>7.3%</a:t>
                      </a:r>
                      <a:endParaRPr lang="en-US" sz="1000" b="0" i="0" u="none" strike="noStrike">
                        <a:solidFill>
                          <a:srgbClr val="000000"/>
                        </a:solidFill>
                        <a:effectLst/>
                        <a:latin typeface="Calibri" pitchFamily="34" charset="0"/>
                        <a:cs typeface="Arial" pitchFamily="34" charset="0"/>
                      </a:endParaRPr>
                    </a:p>
                  </a:txBody>
                  <a:tcPr marL="7620" marR="7620" marT="7620" marB="0" anchor="b"/>
                </a:tc>
                <a:tc>
                  <a:txBody>
                    <a:bodyPr/>
                    <a:lstStyle/>
                    <a:p>
                      <a:pPr algn="ctr" fontAlgn="b"/>
                      <a:r>
                        <a:rPr lang="en-US" sz="1000" u="none" strike="noStrike" dirty="0">
                          <a:effectLst/>
                          <a:latin typeface="Calibri" pitchFamily="34" charset="0"/>
                          <a:cs typeface="Arial" pitchFamily="34" charset="0"/>
                        </a:rPr>
                        <a:t>5.0%</a:t>
                      </a:r>
                      <a:endParaRPr lang="en-US" sz="1000" b="0" i="0" u="none" strike="noStrike" dirty="0">
                        <a:solidFill>
                          <a:srgbClr val="000000"/>
                        </a:solidFill>
                        <a:effectLst/>
                        <a:latin typeface="Calibri" pitchFamily="34" charset="0"/>
                        <a:cs typeface="Arial" pitchFamily="34" charset="0"/>
                      </a:endParaRPr>
                    </a:p>
                  </a:txBody>
                  <a:tcPr marL="7620" marR="7620" marT="7620" marB="0" anchor="b"/>
                </a:tc>
              </a:tr>
              <a:tr h="259496">
                <a:tc>
                  <a:txBody>
                    <a:bodyPr/>
                    <a:lstStyle/>
                    <a:p>
                      <a:pPr algn="l" fontAlgn="b"/>
                      <a:r>
                        <a:rPr lang="en-US" sz="1000" b="1" u="none" strike="noStrike" dirty="0" smtClean="0">
                          <a:effectLst/>
                          <a:latin typeface="Calibri" pitchFamily="34" charset="0"/>
                          <a:cs typeface="Arial" pitchFamily="34" charset="0"/>
                        </a:rPr>
                        <a:t> Mother </a:t>
                      </a:r>
                      <a:r>
                        <a:rPr lang="en-US" sz="1000" b="1" u="none" strike="noStrike" dirty="0">
                          <a:effectLst/>
                          <a:latin typeface="Calibri" pitchFamily="34" charset="0"/>
                          <a:cs typeface="Arial" pitchFamily="34" charset="0"/>
                        </a:rPr>
                        <a:t>Tested for HIV</a:t>
                      </a:r>
                      <a:endParaRPr lang="en-US" sz="1000" b="1" i="0" u="none" strike="noStrike" dirty="0">
                        <a:solidFill>
                          <a:srgbClr val="000000"/>
                        </a:solidFill>
                        <a:effectLst/>
                        <a:latin typeface="Calibri" pitchFamily="34" charset="0"/>
                        <a:cs typeface="Arial" pitchFamily="34" charset="0"/>
                      </a:endParaRPr>
                    </a:p>
                  </a:txBody>
                  <a:tcPr marL="7620" marR="7620" marT="7620" marB="0" anchor="b"/>
                </a:tc>
                <a:tc>
                  <a:txBody>
                    <a:bodyPr/>
                    <a:lstStyle/>
                    <a:p>
                      <a:pPr algn="ctr" fontAlgn="b"/>
                      <a:r>
                        <a:rPr lang="en-US" sz="1000" u="none" strike="noStrike" dirty="0">
                          <a:effectLst/>
                          <a:latin typeface="Calibri" pitchFamily="34" charset="0"/>
                          <a:cs typeface="Arial" pitchFamily="34" charset="0"/>
                        </a:rPr>
                        <a:t> </a:t>
                      </a:r>
                      <a:endParaRPr lang="en-US" sz="1000" b="0" i="0" u="none" strike="noStrike" dirty="0">
                        <a:solidFill>
                          <a:srgbClr val="000000"/>
                        </a:solidFill>
                        <a:effectLst/>
                        <a:latin typeface="Calibri" pitchFamily="34" charset="0"/>
                        <a:cs typeface="Arial" pitchFamily="34" charset="0"/>
                      </a:endParaRPr>
                    </a:p>
                  </a:txBody>
                  <a:tcPr marL="7620" marR="7620" marT="7620" marB="0" anchor="b"/>
                </a:tc>
                <a:tc>
                  <a:txBody>
                    <a:bodyPr/>
                    <a:lstStyle/>
                    <a:p>
                      <a:pPr algn="ctr" fontAlgn="b"/>
                      <a:r>
                        <a:rPr lang="en-US" sz="1000" u="none" strike="noStrike" dirty="0">
                          <a:effectLst/>
                          <a:latin typeface="Calibri" pitchFamily="34" charset="0"/>
                          <a:cs typeface="Arial" pitchFamily="34" charset="0"/>
                        </a:rPr>
                        <a:t> </a:t>
                      </a:r>
                      <a:endParaRPr lang="en-US" sz="1000" b="0" i="0" u="none" strike="noStrike" dirty="0">
                        <a:solidFill>
                          <a:srgbClr val="000000"/>
                        </a:solidFill>
                        <a:effectLst/>
                        <a:latin typeface="Calibri" pitchFamily="34" charset="0"/>
                        <a:cs typeface="Arial" pitchFamily="34" charset="0"/>
                      </a:endParaRPr>
                    </a:p>
                  </a:txBody>
                  <a:tcPr marL="7620" marR="7620" marT="7620" marB="0" anchor="b"/>
                </a:tc>
              </a:tr>
              <a:tr h="216180">
                <a:tc>
                  <a:txBody>
                    <a:bodyPr/>
                    <a:lstStyle/>
                    <a:p>
                      <a:pPr algn="l" fontAlgn="b"/>
                      <a:r>
                        <a:rPr lang="en-US" sz="1000" u="none" strike="noStrike" dirty="0">
                          <a:effectLst/>
                          <a:latin typeface="Calibri" pitchFamily="34" charset="0"/>
                          <a:cs typeface="Arial" pitchFamily="34" charset="0"/>
                        </a:rPr>
                        <a:t>Yes</a:t>
                      </a:r>
                      <a:endParaRPr lang="en-US" sz="1000" b="0" i="0" u="none" strike="noStrike" dirty="0">
                        <a:solidFill>
                          <a:srgbClr val="000000"/>
                        </a:solidFill>
                        <a:effectLst/>
                        <a:latin typeface="Calibri" pitchFamily="34" charset="0"/>
                        <a:cs typeface="Arial" pitchFamily="34" charset="0"/>
                      </a:endParaRPr>
                    </a:p>
                  </a:txBody>
                  <a:tcPr marL="182880" marR="7620" marT="7620" marB="0" anchor="b"/>
                </a:tc>
                <a:tc>
                  <a:txBody>
                    <a:bodyPr/>
                    <a:lstStyle/>
                    <a:p>
                      <a:pPr algn="ctr" fontAlgn="b"/>
                      <a:r>
                        <a:rPr lang="en-US" sz="1000" u="none" strike="noStrike" dirty="0">
                          <a:effectLst/>
                          <a:latin typeface="Calibri" pitchFamily="34" charset="0"/>
                          <a:cs typeface="Arial" pitchFamily="34" charset="0"/>
                        </a:rPr>
                        <a:t>94.9%</a:t>
                      </a:r>
                      <a:endParaRPr lang="en-US" sz="1000" b="0" i="0" u="none" strike="noStrike" dirty="0">
                        <a:solidFill>
                          <a:srgbClr val="000000"/>
                        </a:solidFill>
                        <a:effectLst/>
                        <a:latin typeface="Calibri" pitchFamily="34" charset="0"/>
                        <a:cs typeface="Arial" pitchFamily="34" charset="0"/>
                      </a:endParaRPr>
                    </a:p>
                  </a:txBody>
                  <a:tcPr marL="7620" marR="7620" marT="7620" marB="0" anchor="b"/>
                </a:tc>
                <a:tc>
                  <a:txBody>
                    <a:bodyPr/>
                    <a:lstStyle/>
                    <a:p>
                      <a:pPr algn="ctr" fontAlgn="b"/>
                      <a:r>
                        <a:rPr lang="en-US" sz="1000" u="none" strike="noStrike" dirty="0">
                          <a:effectLst/>
                          <a:latin typeface="Calibri" pitchFamily="34" charset="0"/>
                          <a:cs typeface="Arial" pitchFamily="34" charset="0"/>
                        </a:rPr>
                        <a:t>92.7%</a:t>
                      </a:r>
                      <a:endParaRPr lang="en-US" sz="1000" b="0" i="0" u="none" strike="noStrike" dirty="0">
                        <a:solidFill>
                          <a:srgbClr val="000000"/>
                        </a:solidFill>
                        <a:effectLst/>
                        <a:latin typeface="Calibri" pitchFamily="34" charset="0"/>
                        <a:cs typeface="Arial" pitchFamily="34" charset="0"/>
                      </a:endParaRPr>
                    </a:p>
                  </a:txBody>
                  <a:tcPr marL="7620" marR="7620" marT="7620" marB="0" anchor="b"/>
                </a:tc>
              </a:tr>
              <a:tr h="218894">
                <a:tc>
                  <a:txBody>
                    <a:bodyPr/>
                    <a:lstStyle/>
                    <a:p>
                      <a:pPr algn="l" fontAlgn="b"/>
                      <a:r>
                        <a:rPr lang="en-US" sz="1000" u="none" strike="noStrike" dirty="0">
                          <a:effectLst/>
                          <a:latin typeface="Calibri" pitchFamily="34" charset="0"/>
                          <a:cs typeface="Arial" pitchFamily="34" charset="0"/>
                        </a:rPr>
                        <a:t>No</a:t>
                      </a:r>
                      <a:endParaRPr lang="en-US" sz="1000" b="0" i="0" u="none" strike="noStrike" dirty="0">
                        <a:solidFill>
                          <a:srgbClr val="000000"/>
                        </a:solidFill>
                        <a:effectLst/>
                        <a:latin typeface="Calibri" pitchFamily="34" charset="0"/>
                        <a:cs typeface="Arial" pitchFamily="34" charset="0"/>
                      </a:endParaRPr>
                    </a:p>
                  </a:txBody>
                  <a:tcPr marL="182880" marR="7620" marT="7620" marB="0" anchor="b"/>
                </a:tc>
                <a:tc>
                  <a:txBody>
                    <a:bodyPr/>
                    <a:lstStyle/>
                    <a:p>
                      <a:pPr algn="ctr" fontAlgn="b"/>
                      <a:r>
                        <a:rPr lang="en-US" sz="1000" u="none" strike="noStrike" dirty="0">
                          <a:effectLst/>
                          <a:latin typeface="Calibri" pitchFamily="34" charset="0"/>
                          <a:cs typeface="Arial" pitchFamily="34" charset="0"/>
                        </a:rPr>
                        <a:t>5.1%</a:t>
                      </a:r>
                      <a:endParaRPr lang="en-US" sz="1000" b="0" i="0" u="none" strike="noStrike" dirty="0">
                        <a:solidFill>
                          <a:srgbClr val="000000"/>
                        </a:solidFill>
                        <a:effectLst/>
                        <a:latin typeface="Calibri" pitchFamily="34" charset="0"/>
                        <a:cs typeface="Arial" pitchFamily="34" charset="0"/>
                      </a:endParaRPr>
                    </a:p>
                  </a:txBody>
                  <a:tcPr marL="7620" marR="7620" marT="7620" marB="0" anchor="b"/>
                </a:tc>
                <a:tc>
                  <a:txBody>
                    <a:bodyPr/>
                    <a:lstStyle/>
                    <a:p>
                      <a:pPr algn="ctr" fontAlgn="b"/>
                      <a:r>
                        <a:rPr lang="en-US" sz="1000" u="none" strike="noStrike" dirty="0">
                          <a:effectLst/>
                          <a:latin typeface="Calibri" pitchFamily="34" charset="0"/>
                          <a:cs typeface="Arial" pitchFamily="34" charset="0"/>
                        </a:rPr>
                        <a:t>7.4%</a:t>
                      </a:r>
                      <a:endParaRPr lang="en-US" sz="1000" b="0" i="0" u="none" strike="noStrike" dirty="0">
                        <a:solidFill>
                          <a:srgbClr val="000000"/>
                        </a:solidFill>
                        <a:effectLst/>
                        <a:latin typeface="Calibri" pitchFamily="34" charset="0"/>
                        <a:cs typeface="Arial" pitchFamily="34" charset="0"/>
                      </a:endParaRPr>
                    </a:p>
                  </a:txBody>
                  <a:tcPr marL="7620" marR="7620" marT="7620" marB="0" anchor="b"/>
                </a:tc>
              </a:tr>
            </a:tbl>
          </a:graphicData>
        </a:graphic>
      </p:graphicFrame>
      <p:graphicFrame>
        <p:nvGraphicFramePr>
          <p:cNvPr id="16" name="Chart 15"/>
          <p:cNvGraphicFramePr>
            <a:graphicFrameLocks/>
          </p:cNvGraphicFramePr>
          <p:nvPr>
            <p:extLst>
              <p:ext uri="{D42A27DB-BD31-4B8C-83A1-F6EECF244321}">
                <p14:modId xmlns:p14="http://schemas.microsoft.com/office/powerpoint/2010/main" val="590955864"/>
              </p:ext>
            </p:extLst>
          </p:nvPr>
        </p:nvGraphicFramePr>
        <p:xfrm>
          <a:off x="3037840" y="3810000"/>
          <a:ext cx="3820160" cy="2812965"/>
        </p:xfrm>
        <a:graphic>
          <a:graphicData uri="http://schemas.openxmlformats.org/drawingml/2006/chart">
            <c:chart xmlns:c="http://schemas.openxmlformats.org/drawingml/2006/chart" xmlns:r="http://schemas.openxmlformats.org/officeDocument/2006/relationships" r:id="rId5"/>
          </a:graphicData>
        </a:graphic>
      </p:graphicFrame>
      <p:sp>
        <p:nvSpPr>
          <p:cNvPr id="23" name="Text Box 2"/>
          <p:cNvSpPr txBox="1">
            <a:spLocks noChangeArrowheads="1"/>
          </p:cNvSpPr>
          <p:nvPr/>
        </p:nvSpPr>
        <p:spPr bwMode="auto">
          <a:xfrm>
            <a:off x="-60960" y="701040"/>
            <a:ext cx="7010400" cy="352425"/>
          </a:xfrm>
          <a:prstGeom prst="rect">
            <a:avLst/>
          </a:prstGeom>
          <a:solidFill>
            <a:schemeClr val="accent1"/>
          </a:solidFill>
          <a:ln w="38100">
            <a:solidFill>
              <a:srgbClr val="F2F2F2"/>
            </a:solidFill>
            <a:miter lim="800000"/>
            <a:headEnd/>
            <a:tailEnd/>
          </a:ln>
          <a:effectLst>
            <a:outerShdw dist="28398" dir="3806097" algn="ctr" rotWithShape="0">
              <a:srgbClr val="205867">
                <a:alpha val="50000"/>
              </a:srgbClr>
            </a:outerShdw>
          </a:effectLst>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lang="en-US" sz="1400" b="1" dirty="0" smtClean="0">
                <a:solidFill>
                  <a:schemeClr val="bg1"/>
                </a:solidFill>
                <a:latin typeface="Calibri" pitchFamily="34" charset="0"/>
              </a:rPr>
              <a:t>Characteristics of Pregnancies &amp; Births</a:t>
            </a:r>
            <a:endParaRPr lang="en-US" dirty="0" smtClean="0">
              <a:solidFill>
                <a:schemeClr val="bg1"/>
              </a:solidFill>
              <a:latin typeface="Arial"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2645115063"/>
              </p:ext>
            </p:extLst>
          </p:nvPr>
        </p:nvGraphicFramePr>
        <p:xfrm>
          <a:off x="0" y="3980494"/>
          <a:ext cx="2895599" cy="3779312"/>
        </p:xfrm>
        <a:graphic>
          <a:graphicData uri="http://schemas.openxmlformats.org/drawingml/2006/table">
            <a:tbl>
              <a:tblPr>
                <a:tableStyleId>{5C22544A-7EE6-4342-B048-85BDC9FD1C3A}</a:tableStyleId>
              </a:tblPr>
              <a:tblGrid>
                <a:gridCol w="1840359"/>
                <a:gridCol w="559596"/>
                <a:gridCol w="495644"/>
              </a:tblGrid>
              <a:tr h="153877">
                <a:tc gridSpan="3">
                  <a:txBody>
                    <a:bodyPr/>
                    <a:lstStyle/>
                    <a:p>
                      <a:pPr algn="ctr" fontAlgn="b"/>
                      <a:r>
                        <a:rPr lang="en-US" sz="1200" b="1" u="none" strike="noStrike" dirty="0">
                          <a:effectLst/>
                          <a:latin typeface="Calibri" pitchFamily="34" charset="0"/>
                        </a:rPr>
                        <a:t>Characteristics of Births</a:t>
                      </a:r>
                      <a:endParaRPr lang="en-US" sz="1200" b="1" i="0" u="none" strike="noStrike" dirty="0">
                        <a:solidFill>
                          <a:srgbClr val="000000"/>
                        </a:solidFill>
                        <a:effectLst/>
                        <a:latin typeface="Calibri" pitchFamily="34" charset="0"/>
                      </a:endParaRPr>
                    </a:p>
                  </a:txBody>
                  <a:tcPr marL="7620" marR="7620" marT="7620" marB="0" anchor="b">
                    <a:solidFill>
                      <a:schemeClr val="bg1">
                        <a:lumMod val="85000"/>
                      </a:schemeClr>
                    </a:solidFill>
                  </a:tcPr>
                </a:tc>
                <a:tc hMerge="1">
                  <a:txBody>
                    <a:bodyPr/>
                    <a:lstStyle/>
                    <a:p>
                      <a:endParaRPr lang="en-US"/>
                    </a:p>
                  </a:txBody>
                  <a:tcPr/>
                </a:tc>
                <a:tc hMerge="1">
                  <a:txBody>
                    <a:bodyPr/>
                    <a:lstStyle/>
                    <a:p>
                      <a:endParaRPr lang="en-US"/>
                    </a:p>
                  </a:txBody>
                  <a:tcPr/>
                </a:tc>
              </a:tr>
              <a:tr h="234028">
                <a:tc>
                  <a:txBody>
                    <a:bodyPr/>
                    <a:lstStyle/>
                    <a:p>
                      <a:pPr algn="ctr" fontAlgn="b"/>
                      <a:r>
                        <a:rPr lang="en-US" sz="1000" b="1" u="none" strike="noStrike" dirty="0">
                          <a:effectLst/>
                          <a:latin typeface="Calibri" pitchFamily="34" charset="0"/>
                        </a:rPr>
                        <a:t> </a:t>
                      </a:r>
                      <a:endParaRPr lang="en-US" sz="1000" b="1" i="0" u="none" strike="noStrike" dirty="0">
                        <a:solidFill>
                          <a:srgbClr val="000000"/>
                        </a:solidFill>
                        <a:effectLst/>
                        <a:latin typeface="Calibri" pitchFamily="34" charset="0"/>
                      </a:endParaRPr>
                    </a:p>
                  </a:txBody>
                  <a:tcPr marL="7620" marR="7620" marT="7620" marB="0" anchor="b">
                    <a:solidFill>
                      <a:schemeClr val="bg1">
                        <a:lumMod val="85000"/>
                      </a:schemeClr>
                    </a:solidFill>
                  </a:tcPr>
                </a:tc>
                <a:tc>
                  <a:txBody>
                    <a:bodyPr/>
                    <a:lstStyle/>
                    <a:p>
                      <a:pPr algn="ctr" fontAlgn="b"/>
                      <a:r>
                        <a:rPr lang="en-US" sz="1000" b="1" u="none" strike="noStrike" dirty="0">
                          <a:effectLst/>
                          <a:latin typeface="Calibri" pitchFamily="34" charset="0"/>
                        </a:rPr>
                        <a:t>AI/AN</a:t>
                      </a:r>
                      <a:endParaRPr lang="en-US" sz="1000" b="1" i="0" u="none" strike="noStrike" dirty="0">
                        <a:solidFill>
                          <a:srgbClr val="000000"/>
                        </a:solidFill>
                        <a:effectLst/>
                        <a:latin typeface="Calibri" pitchFamily="34" charset="0"/>
                      </a:endParaRPr>
                    </a:p>
                  </a:txBody>
                  <a:tcPr marL="7620" marR="7620" marT="7620" marB="0" anchor="b">
                    <a:solidFill>
                      <a:schemeClr val="bg1">
                        <a:lumMod val="85000"/>
                      </a:schemeClr>
                    </a:solidFill>
                  </a:tcPr>
                </a:tc>
                <a:tc>
                  <a:txBody>
                    <a:bodyPr/>
                    <a:lstStyle/>
                    <a:p>
                      <a:pPr algn="ctr" fontAlgn="b"/>
                      <a:r>
                        <a:rPr lang="en-US" sz="1000" b="1" u="none" strike="noStrike" dirty="0">
                          <a:effectLst/>
                          <a:latin typeface="Calibri" pitchFamily="34" charset="0"/>
                        </a:rPr>
                        <a:t>NHW</a:t>
                      </a:r>
                      <a:endParaRPr lang="en-US" sz="1000" b="1" i="0" u="none" strike="noStrike" dirty="0">
                        <a:solidFill>
                          <a:srgbClr val="000000"/>
                        </a:solidFill>
                        <a:effectLst/>
                        <a:latin typeface="Calibri" pitchFamily="34" charset="0"/>
                      </a:endParaRPr>
                    </a:p>
                  </a:txBody>
                  <a:tcPr marL="7620" marR="7620" marT="7620" marB="0" anchor="b">
                    <a:solidFill>
                      <a:schemeClr val="bg1">
                        <a:lumMod val="85000"/>
                      </a:schemeClr>
                    </a:solidFill>
                  </a:tcPr>
                </a:tc>
              </a:tr>
              <a:tr h="234028">
                <a:tc>
                  <a:txBody>
                    <a:bodyPr/>
                    <a:lstStyle/>
                    <a:p>
                      <a:pPr algn="l" fontAlgn="b"/>
                      <a:r>
                        <a:rPr lang="en-US" sz="1000" b="1" u="none" strike="noStrike" dirty="0" smtClean="0">
                          <a:effectLst/>
                          <a:latin typeface="Calibri" pitchFamily="34" charset="0"/>
                        </a:rPr>
                        <a:t> Gestational </a:t>
                      </a:r>
                      <a:r>
                        <a:rPr lang="en-US" sz="1000" b="1" u="none" strike="noStrike" dirty="0">
                          <a:effectLst/>
                          <a:latin typeface="Calibri" pitchFamily="34" charset="0"/>
                        </a:rPr>
                        <a:t>Age</a:t>
                      </a:r>
                      <a:endParaRPr lang="en-US" sz="1000" b="1" i="0" u="none" strike="noStrike" dirty="0">
                        <a:solidFill>
                          <a:srgbClr val="000000"/>
                        </a:solidFill>
                        <a:effectLst/>
                        <a:latin typeface="Calibri" pitchFamily="34" charset="0"/>
                      </a:endParaRPr>
                    </a:p>
                  </a:txBody>
                  <a:tcPr marL="7620" marR="7620" marT="7620" marB="0" anchor="b"/>
                </a:tc>
                <a:tc>
                  <a:txBody>
                    <a:bodyPr/>
                    <a:lstStyle/>
                    <a:p>
                      <a:pPr algn="l" fontAlgn="b"/>
                      <a:r>
                        <a:rPr lang="en-US" sz="1000" u="none" strike="noStrike">
                          <a:effectLst/>
                          <a:latin typeface="Calibri" pitchFamily="34" charset="0"/>
                        </a:rPr>
                        <a:t> </a:t>
                      </a:r>
                      <a:endParaRPr lang="en-US" sz="1000" b="0" i="0" u="none" strike="noStrike">
                        <a:solidFill>
                          <a:srgbClr val="000000"/>
                        </a:solidFill>
                        <a:effectLst/>
                        <a:latin typeface="Calibri" pitchFamily="34" charset="0"/>
                      </a:endParaRPr>
                    </a:p>
                  </a:txBody>
                  <a:tcPr marL="7620" marR="7620" marT="7620" marB="0" anchor="b"/>
                </a:tc>
                <a:tc>
                  <a:txBody>
                    <a:bodyPr/>
                    <a:lstStyle/>
                    <a:p>
                      <a:pPr algn="l" fontAlgn="b"/>
                      <a:r>
                        <a:rPr lang="en-US" sz="1000" u="none" strike="noStrike">
                          <a:effectLst/>
                          <a:latin typeface="Calibri" pitchFamily="34" charset="0"/>
                        </a:rPr>
                        <a:t> </a:t>
                      </a:r>
                      <a:endParaRPr lang="en-US" sz="1000" b="0" i="0" u="none" strike="noStrike">
                        <a:solidFill>
                          <a:srgbClr val="000000"/>
                        </a:solidFill>
                        <a:effectLst/>
                        <a:latin typeface="Calibri" pitchFamily="34" charset="0"/>
                      </a:endParaRPr>
                    </a:p>
                  </a:txBody>
                  <a:tcPr marL="7620" marR="7620" marT="7620" marB="0" anchor="b"/>
                </a:tc>
              </a:tr>
              <a:tr h="234028">
                <a:tc>
                  <a:txBody>
                    <a:bodyPr/>
                    <a:lstStyle/>
                    <a:p>
                      <a:pPr algn="l" fontAlgn="b"/>
                      <a:r>
                        <a:rPr lang="en-US" sz="1000" u="none" strike="noStrike" dirty="0">
                          <a:effectLst/>
                          <a:latin typeface="Calibri" pitchFamily="34" charset="0"/>
                        </a:rPr>
                        <a:t>Preterm (&lt;37 </a:t>
                      </a:r>
                      <a:r>
                        <a:rPr lang="en-US" sz="1000" u="none" strike="noStrike" dirty="0" err="1">
                          <a:effectLst/>
                          <a:latin typeface="Calibri" pitchFamily="34" charset="0"/>
                        </a:rPr>
                        <a:t>wks</a:t>
                      </a:r>
                      <a:r>
                        <a:rPr lang="en-US" sz="1000" u="none" strike="noStrike" dirty="0">
                          <a:effectLst/>
                          <a:latin typeface="Calibri" pitchFamily="34" charset="0"/>
                        </a:rPr>
                        <a:t>)</a:t>
                      </a:r>
                      <a:endParaRPr lang="en-US" sz="1000" b="0" i="0" u="none" strike="noStrike" dirty="0">
                        <a:solidFill>
                          <a:srgbClr val="000000"/>
                        </a:solidFill>
                        <a:effectLst/>
                        <a:latin typeface="Calibri" pitchFamily="34" charset="0"/>
                      </a:endParaRPr>
                    </a:p>
                  </a:txBody>
                  <a:tcPr marL="182880" marR="7620" marT="7620" marB="0" anchor="b"/>
                </a:tc>
                <a:tc>
                  <a:txBody>
                    <a:bodyPr/>
                    <a:lstStyle/>
                    <a:p>
                      <a:pPr algn="ctr" fontAlgn="b"/>
                      <a:r>
                        <a:rPr lang="en-US" sz="1000" u="none" strike="noStrike" dirty="0">
                          <a:effectLst/>
                          <a:latin typeface="Calibri" pitchFamily="34" charset="0"/>
                        </a:rPr>
                        <a:t>9.5%</a:t>
                      </a:r>
                      <a:endParaRPr lang="en-US" sz="1000" b="0" i="0" u="none" strike="noStrike" dirty="0">
                        <a:solidFill>
                          <a:srgbClr val="000000"/>
                        </a:solidFill>
                        <a:effectLst/>
                        <a:latin typeface="Calibri" pitchFamily="34" charset="0"/>
                      </a:endParaRPr>
                    </a:p>
                  </a:txBody>
                  <a:tcPr marL="7620" marR="7620" marT="7620" marB="0" anchor="b"/>
                </a:tc>
                <a:tc>
                  <a:txBody>
                    <a:bodyPr/>
                    <a:lstStyle/>
                    <a:p>
                      <a:pPr algn="ctr" fontAlgn="b"/>
                      <a:r>
                        <a:rPr lang="en-US" sz="1000" u="none" strike="noStrike">
                          <a:effectLst/>
                          <a:latin typeface="Calibri" pitchFamily="34" charset="0"/>
                        </a:rPr>
                        <a:t>7.9%</a:t>
                      </a:r>
                      <a:endParaRPr lang="en-US" sz="1000" b="0" i="0" u="none" strike="noStrike">
                        <a:solidFill>
                          <a:srgbClr val="000000"/>
                        </a:solidFill>
                        <a:effectLst/>
                        <a:latin typeface="Calibri" pitchFamily="34" charset="0"/>
                      </a:endParaRPr>
                    </a:p>
                  </a:txBody>
                  <a:tcPr marL="7620" marR="7620" marT="7620" marB="0" anchor="b"/>
                </a:tc>
              </a:tr>
              <a:tr h="234028">
                <a:tc>
                  <a:txBody>
                    <a:bodyPr/>
                    <a:lstStyle/>
                    <a:p>
                      <a:pPr algn="l" fontAlgn="b"/>
                      <a:r>
                        <a:rPr lang="en-US" sz="1000" u="none" strike="noStrike" dirty="0">
                          <a:effectLst/>
                          <a:latin typeface="Calibri" pitchFamily="34" charset="0"/>
                        </a:rPr>
                        <a:t>Term (≥37 </a:t>
                      </a:r>
                      <a:r>
                        <a:rPr lang="en-US" sz="1000" u="none" strike="noStrike" dirty="0" err="1">
                          <a:effectLst/>
                          <a:latin typeface="Calibri" pitchFamily="34" charset="0"/>
                        </a:rPr>
                        <a:t>wks</a:t>
                      </a:r>
                      <a:r>
                        <a:rPr lang="en-US" sz="1000" u="none" strike="noStrike" dirty="0">
                          <a:effectLst/>
                          <a:latin typeface="Calibri" pitchFamily="34" charset="0"/>
                        </a:rPr>
                        <a:t>)</a:t>
                      </a:r>
                      <a:endParaRPr lang="en-US" sz="1000" b="0" i="0" u="none" strike="noStrike" dirty="0">
                        <a:solidFill>
                          <a:srgbClr val="000000"/>
                        </a:solidFill>
                        <a:effectLst/>
                        <a:latin typeface="Calibri" pitchFamily="34" charset="0"/>
                      </a:endParaRPr>
                    </a:p>
                  </a:txBody>
                  <a:tcPr marL="182880" marR="7620" marT="7620" marB="0" anchor="b"/>
                </a:tc>
                <a:tc>
                  <a:txBody>
                    <a:bodyPr/>
                    <a:lstStyle/>
                    <a:p>
                      <a:pPr algn="ctr" fontAlgn="b"/>
                      <a:r>
                        <a:rPr lang="en-US" sz="1000" u="none" strike="noStrike" dirty="0">
                          <a:effectLst/>
                          <a:latin typeface="Calibri" pitchFamily="34" charset="0"/>
                        </a:rPr>
                        <a:t>90.5%</a:t>
                      </a:r>
                      <a:endParaRPr lang="en-US" sz="1000" b="0" i="0" u="none" strike="noStrike" dirty="0">
                        <a:solidFill>
                          <a:srgbClr val="000000"/>
                        </a:solidFill>
                        <a:effectLst/>
                        <a:latin typeface="Calibri" pitchFamily="34" charset="0"/>
                      </a:endParaRPr>
                    </a:p>
                  </a:txBody>
                  <a:tcPr marL="7620" marR="7620" marT="7620" marB="0" anchor="b"/>
                </a:tc>
                <a:tc>
                  <a:txBody>
                    <a:bodyPr/>
                    <a:lstStyle/>
                    <a:p>
                      <a:pPr algn="ctr" fontAlgn="b"/>
                      <a:r>
                        <a:rPr lang="en-US" sz="1000" u="none" strike="noStrike" dirty="0">
                          <a:effectLst/>
                          <a:latin typeface="Calibri" pitchFamily="34" charset="0"/>
                        </a:rPr>
                        <a:t>92.1%</a:t>
                      </a:r>
                      <a:endParaRPr lang="en-US" sz="1000" b="0" i="0" u="none" strike="noStrike" dirty="0">
                        <a:solidFill>
                          <a:srgbClr val="000000"/>
                        </a:solidFill>
                        <a:effectLst/>
                        <a:latin typeface="Calibri" pitchFamily="34" charset="0"/>
                      </a:endParaRPr>
                    </a:p>
                  </a:txBody>
                  <a:tcPr marL="7620" marR="7620" marT="7620" marB="0" anchor="b"/>
                </a:tc>
              </a:tr>
              <a:tr h="234028">
                <a:tc>
                  <a:txBody>
                    <a:bodyPr/>
                    <a:lstStyle/>
                    <a:p>
                      <a:pPr algn="l" fontAlgn="b"/>
                      <a:r>
                        <a:rPr lang="en-US" sz="1000" b="1" u="none" strike="noStrike" dirty="0" smtClean="0">
                          <a:effectLst/>
                          <a:latin typeface="Calibri" pitchFamily="34" charset="0"/>
                        </a:rPr>
                        <a:t> Method </a:t>
                      </a:r>
                      <a:r>
                        <a:rPr lang="en-US" sz="1000" b="1" u="none" strike="noStrike" dirty="0">
                          <a:effectLst/>
                          <a:latin typeface="Calibri" pitchFamily="34" charset="0"/>
                        </a:rPr>
                        <a:t>of Delivery</a:t>
                      </a:r>
                      <a:endParaRPr lang="en-US" sz="1000" b="1" i="0" u="none" strike="noStrike" dirty="0">
                        <a:solidFill>
                          <a:srgbClr val="000000"/>
                        </a:solidFill>
                        <a:effectLst/>
                        <a:latin typeface="Calibri" pitchFamily="34" charset="0"/>
                      </a:endParaRPr>
                    </a:p>
                  </a:txBody>
                  <a:tcPr marL="7620" marR="7620" marT="7620" marB="0" anchor="b"/>
                </a:tc>
                <a:tc>
                  <a:txBody>
                    <a:bodyPr/>
                    <a:lstStyle/>
                    <a:p>
                      <a:pPr algn="ctr" fontAlgn="b"/>
                      <a:r>
                        <a:rPr lang="en-US" sz="1000" u="none" strike="noStrike" dirty="0">
                          <a:effectLst/>
                          <a:latin typeface="Calibri" pitchFamily="34" charset="0"/>
                        </a:rPr>
                        <a:t> </a:t>
                      </a:r>
                      <a:endParaRPr lang="en-US" sz="1000" b="0" i="0" u="none" strike="noStrike" dirty="0">
                        <a:solidFill>
                          <a:srgbClr val="000000"/>
                        </a:solidFill>
                        <a:effectLst/>
                        <a:latin typeface="Calibri" pitchFamily="34" charset="0"/>
                      </a:endParaRPr>
                    </a:p>
                  </a:txBody>
                  <a:tcPr marL="7620" marR="7620" marT="7620" marB="0" anchor="b"/>
                </a:tc>
                <a:tc>
                  <a:txBody>
                    <a:bodyPr/>
                    <a:lstStyle/>
                    <a:p>
                      <a:pPr algn="ctr" fontAlgn="b"/>
                      <a:r>
                        <a:rPr lang="en-US" sz="1000" u="none" strike="noStrike">
                          <a:effectLst/>
                          <a:latin typeface="Calibri" pitchFamily="34" charset="0"/>
                        </a:rPr>
                        <a:t> </a:t>
                      </a:r>
                      <a:endParaRPr lang="en-US" sz="1000" b="0" i="0" u="none" strike="noStrike">
                        <a:solidFill>
                          <a:srgbClr val="000000"/>
                        </a:solidFill>
                        <a:effectLst/>
                        <a:latin typeface="Calibri" pitchFamily="34" charset="0"/>
                      </a:endParaRPr>
                    </a:p>
                  </a:txBody>
                  <a:tcPr marL="7620" marR="7620" marT="7620" marB="0" anchor="b"/>
                </a:tc>
              </a:tr>
              <a:tr h="234028">
                <a:tc>
                  <a:txBody>
                    <a:bodyPr/>
                    <a:lstStyle/>
                    <a:p>
                      <a:pPr algn="l" fontAlgn="ctr"/>
                      <a:r>
                        <a:rPr lang="en-US" sz="1000" u="none" strike="noStrike" dirty="0">
                          <a:effectLst/>
                          <a:latin typeface="Calibri" pitchFamily="34" charset="0"/>
                        </a:rPr>
                        <a:t>Vaginal</a:t>
                      </a:r>
                      <a:endParaRPr lang="en-US" sz="1000" b="0" i="0" u="none" strike="noStrike" dirty="0">
                        <a:solidFill>
                          <a:srgbClr val="000000"/>
                        </a:solidFill>
                        <a:effectLst/>
                        <a:latin typeface="Calibri" pitchFamily="34" charset="0"/>
                      </a:endParaRPr>
                    </a:p>
                  </a:txBody>
                  <a:tcPr marL="182880" marR="7620" marT="7620" marB="0" anchor="ctr"/>
                </a:tc>
                <a:tc>
                  <a:txBody>
                    <a:bodyPr/>
                    <a:lstStyle/>
                    <a:p>
                      <a:pPr algn="ctr" fontAlgn="b"/>
                      <a:r>
                        <a:rPr lang="en-US" sz="1000" u="none" strike="noStrike" dirty="0">
                          <a:effectLst/>
                          <a:latin typeface="Calibri" pitchFamily="34" charset="0"/>
                        </a:rPr>
                        <a:t>69.6%</a:t>
                      </a:r>
                      <a:endParaRPr lang="en-US" sz="1000" b="0" i="0" u="none" strike="noStrike" dirty="0">
                        <a:solidFill>
                          <a:srgbClr val="000000"/>
                        </a:solidFill>
                        <a:effectLst/>
                        <a:latin typeface="Calibri" pitchFamily="34" charset="0"/>
                      </a:endParaRPr>
                    </a:p>
                  </a:txBody>
                  <a:tcPr marL="7620" marR="7620" marT="7620" marB="0" anchor="b"/>
                </a:tc>
                <a:tc>
                  <a:txBody>
                    <a:bodyPr/>
                    <a:lstStyle/>
                    <a:p>
                      <a:pPr algn="ctr" fontAlgn="b"/>
                      <a:r>
                        <a:rPr lang="en-US" sz="1000" u="none" strike="noStrike" dirty="0">
                          <a:effectLst/>
                          <a:latin typeface="Calibri" pitchFamily="34" charset="0"/>
                        </a:rPr>
                        <a:t>70.9%</a:t>
                      </a:r>
                      <a:endParaRPr lang="en-US" sz="1000" b="0" i="0" u="none" strike="noStrike" dirty="0">
                        <a:solidFill>
                          <a:srgbClr val="000000"/>
                        </a:solidFill>
                        <a:effectLst/>
                        <a:latin typeface="Calibri" pitchFamily="34" charset="0"/>
                      </a:endParaRPr>
                    </a:p>
                  </a:txBody>
                  <a:tcPr marL="7620" marR="7620" marT="7620" marB="0" anchor="b"/>
                </a:tc>
              </a:tr>
              <a:tr h="234028">
                <a:tc>
                  <a:txBody>
                    <a:bodyPr/>
                    <a:lstStyle/>
                    <a:p>
                      <a:pPr algn="l" fontAlgn="ctr"/>
                      <a:r>
                        <a:rPr lang="en-US" sz="1000" u="none" strike="noStrike" dirty="0">
                          <a:effectLst/>
                          <a:latin typeface="Calibri" pitchFamily="34" charset="0"/>
                        </a:rPr>
                        <a:t>Cesarean</a:t>
                      </a:r>
                      <a:endParaRPr lang="en-US" sz="1000" b="0" i="0" u="none" strike="noStrike" dirty="0">
                        <a:solidFill>
                          <a:srgbClr val="000000"/>
                        </a:solidFill>
                        <a:effectLst/>
                        <a:latin typeface="Calibri" pitchFamily="34" charset="0"/>
                      </a:endParaRPr>
                    </a:p>
                  </a:txBody>
                  <a:tcPr marL="182880" marR="7620" marT="7620" marB="0" anchor="ctr"/>
                </a:tc>
                <a:tc>
                  <a:txBody>
                    <a:bodyPr/>
                    <a:lstStyle/>
                    <a:p>
                      <a:pPr algn="ctr" fontAlgn="b"/>
                      <a:r>
                        <a:rPr lang="en-US" sz="1000" u="none" strike="noStrike" dirty="0">
                          <a:effectLst/>
                          <a:latin typeface="Calibri" pitchFamily="34" charset="0"/>
                        </a:rPr>
                        <a:t>30.4%</a:t>
                      </a:r>
                      <a:endParaRPr lang="en-US" sz="1000" b="0" i="0" u="none" strike="noStrike" dirty="0">
                        <a:solidFill>
                          <a:srgbClr val="000000"/>
                        </a:solidFill>
                        <a:effectLst/>
                        <a:latin typeface="Calibri" pitchFamily="34" charset="0"/>
                      </a:endParaRPr>
                    </a:p>
                  </a:txBody>
                  <a:tcPr marL="7620" marR="7620" marT="7620" marB="0" anchor="b"/>
                </a:tc>
                <a:tc>
                  <a:txBody>
                    <a:bodyPr/>
                    <a:lstStyle/>
                    <a:p>
                      <a:pPr algn="ctr" fontAlgn="b"/>
                      <a:r>
                        <a:rPr lang="en-US" sz="1000" u="none" strike="noStrike">
                          <a:effectLst/>
                          <a:latin typeface="Calibri" pitchFamily="34" charset="0"/>
                        </a:rPr>
                        <a:t>29.1%</a:t>
                      </a:r>
                      <a:endParaRPr lang="en-US" sz="1000" b="0" i="0" u="none" strike="noStrike">
                        <a:solidFill>
                          <a:srgbClr val="000000"/>
                        </a:solidFill>
                        <a:effectLst/>
                        <a:latin typeface="Calibri" pitchFamily="34" charset="0"/>
                      </a:endParaRPr>
                    </a:p>
                  </a:txBody>
                  <a:tcPr marL="7620" marR="7620" marT="7620" marB="0" anchor="b"/>
                </a:tc>
              </a:tr>
              <a:tr h="234028">
                <a:tc>
                  <a:txBody>
                    <a:bodyPr/>
                    <a:lstStyle/>
                    <a:p>
                      <a:pPr algn="l" fontAlgn="b"/>
                      <a:r>
                        <a:rPr lang="en-US" sz="1000" b="1" u="none" strike="noStrike" dirty="0" smtClean="0">
                          <a:effectLst/>
                          <a:latin typeface="Calibri" pitchFamily="34" charset="0"/>
                        </a:rPr>
                        <a:t> Birth</a:t>
                      </a:r>
                      <a:r>
                        <a:rPr lang="en-US" sz="1000" b="1" u="none" strike="noStrike" baseline="0" dirty="0" smtClean="0">
                          <a:effectLst/>
                          <a:latin typeface="Calibri" pitchFamily="34" charset="0"/>
                        </a:rPr>
                        <a:t> W</a:t>
                      </a:r>
                      <a:r>
                        <a:rPr lang="en-US" sz="1000" b="1" u="none" strike="noStrike" dirty="0" smtClean="0">
                          <a:effectLst/>
                          <a:latin typeface="Calibri" pitchFamily="34" charset="0"/>
                        </a:rPr>
                        <a:t>eight</a:t>
                      </a:r>
                      <a:endParaRPr lang="en-US" sz="1000" b="1" i="0" u="none" strike="noStrike" dirty="0">
                        <a:solidFill>
                          <a:srgbClr val="000000"/>
                        </a:solidFill>
                        <a:effectLst/>
                        <a:latin typeface="Calibri" pitchFamily="34" charset="0"/>
                      </a:endParaRPr>
                    </a:p>
                  </a:txBody>
                  <a:tcPr marL="7620" marR="7620" marT="7620" marB="0" anchor="b"/>
                </a:tc>
                <a:tc>
                  <a:txBody>
                    <a:bodyPr/>
                    <a:lstStyle/>
                    <a:p>
                      <a:pPr algn="ctr" fontAlgn="b"/>
                      <a:r>
                        <a:rPr lang="en-US" sz="1000" u="none" strike="noStrike" dirty="0">
                          <a:effectLst/>
                          <a:latin typeface="Calibri" pitchFamily="34" charset="0"/>
                        </a:rPr>
                        <a:t> </a:t>
                      </a:r>
                      <a:endParaRPr lang="en-US" sz="1000" b="0" i="0" u="none" strike="noStrike" dirty="0">
                        <a:solidFill>
                          <a:srgbClr val="000000"/>
                        </a:solidFill>
                        <a:effectLst/>
                        <a:latin typeface="Calibri" pitchFamily="34" charset="0"/>
                      </a:endParaRPr>
                    </a:p>
                  </a:txBody>
                  <a:tcPr marL="7620" marR="7620" marT="7620" marB="0" anchor="b"/>
                </a:tc>
                <a:tc>
                  <a:txBody>
                    <a:bodyPr/>
                    <a:lstStyle/>
                    <a:p>
                      <a:pPr algn="ctr" fontAlgn="b"/>
                      <a:r>
                        <a:rPr lang="en-US" sz="1000" u="none" strike="noStrike">
                          <a:effectLst/>
                          <a:latin typeface="Calibri" pitchFamily="34" charset="0"/>
                        </a:rPr>
                        <a:t> </a:t>
                      </a:r>
                      <a:endParaRPr lang="en-US" sz="1000" b="0" i="0" u="none" strike="noStrike">
                        <a:solidFill>
                          <a:srgbClr val="000000"/>
                        </a:solidFill>
                        <a:effectLst/>
                        <a:latin typeface="Calibri" pitchFamily="34" charset="0"/>
                      </a:endParaRPr>
                    </a:p>
                  </a:txBody>
                  <a:tcPr marL="7620" marR="7620" marT="7620" marB="0" anchor="b"/>
                </a:tc>
              </a:tr>
              <a:tr h="234028">
                <a:tc>
                  <a:txBody>
                    <a:bodyPr/>
                    <a:lstStyle/>
                    <a:p>
                      <a:pPr algn="l" fontAlgn="b"/>
                      <a:r>
                        <a:rPr lang="en-US" sz="1000" u="none" strike="noStrike" dirty="0">
                          <a:effectLst/>
                          <a:latin typeface="Calibri" pitchFamily="34" charset="0"/>
                        </a:rPr>
                        <a:t>Low (&lt;2500 g)</a:t>
                      </a:r>
                      <a:endParaRPr lang="en-US" sz="1000" b="0" i="0" u="none" strike="noStrike" dirty="0">
                        <a:solidFill>
                          <a:srgbClr val="000000"/>
                        </a:solidFill>
                        <a:effectLst/>
                        <a:latin typeface="Calibri" pitchFamily="34" charset="0"/>
                      </a:endParaRPr>
                    </a:p>
                  </a:txBody>
                  <a:tcPr marL="182880" marR="7620" marT="7620" marB="0" anchor="b"/>
                </a:tc>
                <a:tc>
                  <a:txBody>
                    <a:bodyPr/>
                    <a:lstStyle/>
                    <a:p>
                      <a:pPr algn="ctr" fontAlgn="b"/>
                      <a:r>
                        <a:rPr lang="en-US" sz="1000" u="none" strike="noStrike" dirty="0">
                          <a:effectLst/>
                          <a:latin typeface="Calibri" pitchFamily="34" charset="0"/>
                        </a:rPr>
                        <a:t>7.2%</a:t>
                      </a:r>
                      <a:endParaRPr lang="en-US" sz="1000" b="0" i="0" u="none" strike="noStrike" dirty="0">
                        <a:solidFill>
                          <a:srgbClr val="000000"/>
                        </a:solidFill>
                        <a:effectLst/>
                        <a:latin typeface="Calibri" pitchFamily="34" charset="0"/>
                      </a:endParaRPr>
                    </a:p>
                  </a:txBody>
                  <a:tcPr marL="7620" marR="7620" marT="7620" marB="0" anchor="b"/>
                </a:tc>
                <a:tc>
                  <a:txBody>
                    <a:bodyPr/>
                    <a:lstStyle/>
                    <a:p>
                      <a:pPr algn="ctr" fontAlgn="b"/>
                      <a:r>
                        <a:rPr lang="en-US" sz="1000" u="none" strike="noStrike" dirty="0">
                          <a:effectLst/>
                          <a:latin typeface="Calibri" pitchFamily="34" charset="0"/>
                        </a:rPr>
                        <a:t>6.1%</a:t>
                      </a:r>
                      <a:endParaRPr lang="en-US" sz="1000" b="0" i="0" u="none" strike="noStrike" dirty="0">
                        <a:solidFill>
                          <a:srgbClr val="000000"/>
                        </a:solidFill>
                        <a:effectLst/>
                        <a:latin typeface="Calibri" pitchFamily="34" charset="0"/>
                      </a:endParaRPr>
                    </a:p>
                  </a:txBody>
                  <a:tcPr marL="7620" marR="7620" marT="7620" marB="0" anchor="b"/>
                </a:tc>
              </a:tr>
              <a:tr h="234028">
                <a:tc>
                  <a:txBody>
                    <a:bodyPr/>
                    <a:lstStyle/>
                    <a:p>
                      <a:pPr algn="l" fontAlgn="b"/>
                      <a:r>
                        <a:rPr lang="en-US" sz="1000" u="none" strike="noStrike" dirty="0">
                          <a:effectLst/>
                          <a:latin typeface="Calibri" pitchFamily="34" charset="0"/>
                        </a:rPr>
                        <a:t>Normal (2500 to &lt;4000 g)</a:t>
                      </a:r>
                      <a:endParaRPr lang="en-US" sz="1000" b="0" i="0" u="none" strike="noStrike" dirty="0">
                        <a:solidFill>
                          <a:srgbClr val="000000"/>
                        </a:solidFill>
                        <a:effectLst/>
                        <a:latin typeface="Calibri" pitchFamily="34" charset="0"/>
                      </a:endParaRPr>
                    </a:p>
                  </a:txBody>
                  <a:tcPr marL="182880" marR="7620" marT="7620" marB="0" anchor="b"/>
                </a:tc>
                <a:tc>
                  <a:txBody>
                    <a:bodyPr/>
                    <a:lstStyle/>
                    <a:p>
                      <a:pPr algn="ctr" fontAlgn="b"/>
                      <a:r>
                        <a:rPr lang="en-US" sz="1000" u="none" strike="noStrike" dirty="0">
                          <a:effectLst/>
                          <a:latin typeface="Calibri" pitchFamily="34" charset="0"/>
                        </a:rPr>
                        <a:t>81.9%</a:t>
                      </a:r>
                      <a:endParaRPr lang="en-US" sz="1000" b="0" i="0" u="none" strike="noStrike" dirty="0">
                        <a:solidFill>
                          <a:srgbClr val="000000"/>
                        </a:solidFill>
                        <a:effectLst/>
                        <a:latin typeface="Calibri" pitchFamily="34" charset="0"/>
                      </a:endParaRPr>
                    </a:p>
                  </a:txBody>
                  <a:tcPr marL="7620" marR="7620" marT="7620" marB="0" anchor="b"/>
                </a:tc>
                <a:tc>
                  <a:txBody>
                    <a:bodyPr/>
                    <a:lstStyle/>
                    <a:p>
                      <a:pPr algn="ctr" fontAlgn="b"/>
                      <a:r>
                        <a:rPr lang="en-US" sz="1000" u="none" strike="noStrike">
                          <a:effectLst/>
                          <a:latin typeface="Calibri" pitchFamily="34" charset="0"/>
                        </a:rPr>
                        <a:t>82.6%</a:t>
                      </a:r>
                      <a:endParaRPr lang="en-US" sz="1000" b="0" i="0" u="none" strike="noStrike">
                        <a:solidFill>
                          <a:srgbClr val="000000"/>
                        </a:solidFill>
                        <a:effectLst/>
                        <a:latin typeface="Calibri" pitchFamily="34" charset="0"/>
                      </a:endParaRPr>
                    </a:p>
                  </a:txBody>
                  <a:tcPr marL="7620" marR="7620" marT="7620" marB="0" anchor="b"/>
                </a:tc>
              </a:tr>
              <a:tr h="234028">
                <a:tc>
                  <a:txBody>
                    <a:bodyPr/>
                    <a:lstStyle/>
                    <a:p>
                      <a:pPr algn="l" fontAlgn="b"/>
                      <a:r>
                        <a:rPr lang="en-US" sz="1000" u="none" strike="noStrike" dirty="0">
                          <a:effectLst/>
                          <a:latin typeface="Calibri" pitchFamily="34" charset="0"/>
                        </a:rPr>
                        <a:t>High (≥4000 g)</a:t>
                      </a:r>
                      <a:endParaRPr lang="en-US" sz="1000" b="0" i="0" u="none" strike="noStrike" dirty="0">
                        <a:solidFill>
                          <a:srgbClr val="000000"/>
                        </a:solidFill>
                        <a:effectLst/>
                        <a:latin typeface="Calibri" pitchFamily="34" charset="0"/>
                      </a:endParaRPr>
                    </a:p>
                  </a:txBody>
                  <a:tcPr marL="182880" marR="7620" marT="7620" marB="0" anchor="b"/>
                </a:tc>
                <a:tc>
                  <a:txBody>
                    <a:bodyPr/>
                    <a:lstStyle/>
                    <a:p>
                      <a:pPr algn="ctr" fontAlgn="b"/>
                      <a:r>
                        <a:rPr lang="en-US" sz="1000" u="none" strike="noStrike" dirty="0">
                          <a:effectLst/>
                          <a:latin typeface="Calibri" pitchFamily="34" charset="0"/>
                        </a:rPr>
                        <a:t>10.9%</a:t>
                      </a:r>
                      <a:endParaRPr lang="en-US" sz="1000" b="0" i="0" u="none" strike="noStrike" dirty="0">
                        <a:solidFill>
                          <a:srgbClr val="000000"/>
                        </a:solidFill>
                        <a:effectLst/>
                        <a:latin typeface="Calibri" pitchFamily="34" charset="0"/>
                      </a:endParaRPr>
                    </a:p>
                  </a:txBody>
                  <a:tcPr marL="7620" marR="7620" marT="7620" marB="0" anchor="b"/>
                </a:tc>
                <a:tc>
                  <a:txBody>
                    <a:bodyPr/>
                    <a:lstStyle/>
                    <a:p>
                      <a:pPr algn="ctr" fontAlgn="b"/>
                      <a:r>
                        <a:rPr lang="en-US" sz="1000" u="none" strike="noStrike" dirty="0">
                          <a:effectLst/>
                          <a:latin typeface="Calibri" pitchFamily="34" charset="0"/>
                        </a:rPr>
                        <a:t>11.3%</a:t>
                      </a:r>
                      <a:endParaRPr lang="en-US" sz="1000" b="0" i="0" u="none" strike="noStrike" dirty="0">
                        <a:solidFill>
                          <a:srgbClr val="000000"/>
                        </a:solidFill>
                        <a:effectLst/>
                        <a:latin typeface="Calibri" pitchFamily="34" charset="0"/>
                      </a:endParaRPr>
                    </a:p>
                  </a:txBody>
                  <a:tcPr marL="7620" marR="7620" marT="7620" marB="0" anchor="b"/>
                </a:tc>
              </a:tr>
              <a:tr h="234028">
                <a:tc>
                  <a:txBody>
                    <a:bodyPr/>
                    <a:lstStyle/>
                    <a:p>
                      <a:pPr algn="l" fontAlgn="b"/>
                      <a:r>
                        <a:rPr lang="en-US" sz="1000" b="1" u="none" strike="noStrike" dirty="0" smtClean="0">
                          <a:effectLst/>
                          <a:latin typeface="Calibri" pitchFamily="34" charset="0"/>
                        </a:rPr>
                        <a:t> Neonatal </a:t>
                      </a:r>
                      <a:r>
                        <a:rPr lang="en-US" sz="1000" b="1" u="none" strike="noStrike" dirty="0">
                          <a:effectLst/>
                          <a:latin typeface="Calibri" pitchFamily="34" charset="0"/>
                        </a:rPr>
                        <a:t>Care (NICU Admission)</a:t>
                      </a:r>
                      <a:endParaRPr lang="en-US" sz="1000" b="1" i="0" u="none" strike="noStrike" dirty="0">
                        <a:solidFill>
                          <a:srgbClr val="000000"/>
                        </a:solidFill>
                        <a:effectLst/>
                        <a:latin typeface="Calibri" pitchFamily="34" charset="0"/>
                      </a:endParaRPr>
                    </a:p>
                  </a:txBody>
                  <a:tcPr marL="7620" marR="7620" marT="7620" marB="0" anchor="b"/>
                </a:tc>
                <a:tc>
                  <a:txBody>
                    <a:bodyPr/>
                    <a:lstStyle/>
                    <a:p>
                      <a:pPr algn="ctr" fontAlgn="b"/>
                      <a:r>
                        <a:rPr lang="en-US" sz="1000" u="none" strike="noStrike" dirty="0">
                          <a:effectLst/>
                          <a:latin typeface="Calibri" pitchFamily="34" charset="0"/>
                        </a:rPr>
                        <a:t>8.5%</a:t>
                      </a:r>
                      <a:endParaRPr lang="en-US" sz="1000" b="0" i="0" u="none" strike="noStrike" dirty="0">
                        <a:solidFill>
                          <a:srgbClr val="000000"/>
                        </a:solidFill>
                        <a:effectLst/>
                        <a:latin typeface="Calibri" pitchFamily="34" charset="0"/>
                      </a:endParaRPr>
                    </a:p>
                  </a:txBody>
                  <a:tcPr marL="7620" marR="7620" marT="7620" marB="0" anchor="b"/>
                </a:tc>
                <a:tc>
                  <a:txBody>
                    <a:bodyPr/>
                    <a:lstStyle/>
                    <a:p>
                      <a:pPr algn="ctr" fontAlgn="b"/>
                      <a:r>
                        <a:rPr lang="en-US" sz="1000" u="none" strike="noStrike">
                          <a:effectLst/>
                          <a:latin typeface="Calibri" pitchFamily="34" charset="0"/>
                        </a:rPr>
                        <a:t>6.9%</a:t>
                      </a:r>
                      <a:endParaRPr lang="en-US" sz="1000" b="0" i="0" u="none" strike="noStrike">
                        <a:solidFill>
                          <a:srgbClr val="000000"/>
                        </a:solidFill>
                        <a:effectLst/>
                        <a:latin typeface="Calibri" pitchFamily="34" charset="0"/>
                      </a:endParaRPr>
                    </a:p>
                  </a:txBody>
                  <a:tcPr marL="7620" marR="7620" marT="7620" marB="0" anchor="b"/>
                </a:tc>
              </a:tr>
              <a:tr h="234028">
                <a:tc>
                  <a:txBody>
                    <a:bodyPr/>
                    <a:lstStyle/>
                    <a:p>
                      <a:pPr algn="l" fontAlgn="b"/>
                      <a:r>
                        <a:rPr lang="en-US" sz="1000" b="1" u="none" strike="noStrike" dirty="0" smtClean="0">
                          <a:effectLst/>
                          <a:latin typeface="Calibri" pitchFamily="34" charset="0"/>
                        </a:rPr>
                        <a:t> Breastfeeding when</a:t>
                      </a:r>
                      <a:r>
                        <a:rPr lang="en-US" sz="1000" b="1" u="none" strike="noStrike" baseline="0" dirty="0" smtClean="0">
                          <a:effectLst/>
                          <a:latin typeface="Calibri" pitchFamily="34" charset="0"/>
                        </a:rPr>
                        <a:t> leave</a:t>
                      </a:r>
                    </a:p>
                    <a:p>
                      <a:pPr algn="l" fontAlgn="b"/>
                      <a:r>
                        <a:rPr lang="en-US" sz="1000" b="1" u="none" strike="noStrike" baseline="0" dirty="0" smtClean="0">
                          <a:effectLst/>
                          <a:latin typeface="Calibri" pitchFamily="34" charset="0"/>
                        </a:rPr>
                        <a:t> hospital</a:t>
                      </a:r>
                      <a:endParaRPr lang="en-US" sz="1000" b="1" i="0" u="none" strike="noStrike" dirty="0">
                        <a:solidFill>
                          <a:srgbClr val="000000"/>
                        </a:solidFill>
                        <a:effectLst/>
                        <a:latin typeface="Calibri" pitchFamily="34" charset="0"/>
                      </a:endParaRPr>
                    </a:p>
                  </a:txBody>
                  <a:tcPr marL="7620" marR="7620" marT="7620" marB="0" anchor="b"/>
                </a:tc>
                <a:tc>
                  <a:txBody>
                    <a:bodyPr/>
                    <a:lstStyle/>
                    <a:p>
                      <a:pPr algn="ctr" fontAlgn="b"/>
                      <a:r>
                        <a:rPr lang="en-US" sz="1000" u="none" strike="noStrike" dirty="0">
                          <a:effectLst/>
                          <a:latin typeface="Calibri" pitchFamily="34" charset="0"/>
                        </a:rPr>
                        <a:t> </a:t>
                      </a:r>
                      <a:endParaRPr lang="en-US" sz="1000" b="0" i="0" u="none" strike="noStrike" dirty="0">
                        <a:solidFill>
                          <a:srgbClr val="000000"/>
                        </a:solidFill>
                        <a:effectLst/>
                        <a:latin typeface="Calibri" pitchFamily="34" charset="0"/>
                      </a:endParaRPr>
                    </a:p>
                  </a:txBody>
                  <a:tcPr marL="7620" marR="7620" marT="7620" marB="0" anchor="b"/>
                </a:tc>
                <a:tc>
                  <a:txBody>
                    <a:bodyPr/>
                    <a:lstStyle/>
                    <a:p>
                      <a:pPr algn="ctr" fontAlgn="b"/>
                      <a:r>
                        <a:rPr lang="en-US" sz="1000" u="none" strike="noStrike" dirty="0">
                          <a:effectLst/>
                          <a:latin typeface="Calibri" pitchFamily="34" charset="0"/>
                        </a:rPr>
                        <a:t> </a:t>
                      </a:r>
                      <a:endParaRPr lang="en-US" sz="1000" b="0" i="0" u="none" strike="noStrike" dirty="0">
                        <a:solidFill>
                          <a:srgbClr val="000000"/>
                        </a:solidFill>
                        <a:effectLst/>
                        <a:latin typeface="Calibri" pitchFamily="34" charset="0"/>
                      </a:endParaRPr>
                    </a:p>
                  </a:txBody>
                  <a:tcPr marL="7620" marR="7620" marT="7620" marB="0" anchor="b"/>
                </a:tc>
              </a:tr>
              <a:tr h="234028">
                <a:tc>
                  <a:txBody>
                    <a:bodyPr/>
                    <a:lstStyle/>
                    <a:p>
                      <a:pPr algn="l" fontAlgn="b"/>
                      <a:r>
                        <a:rPr lang="en-US" sz="1000" u="none" strike="noStrike" dirty="0">
                          <a:effectLst/>
                          <a:latin typeface="Calibri" pitchFamily="34" charset="0"/>
                        </a:rPr>
                        <a:t>Yes</a:t>
                      </a:r>
                      <a:endParaRPr lang="en-US" sz="1000" b="0" i="0" u="none" strike="noStrike" dirty="0">
                        <a:solidFill>
                          <a:srgbClr val="000000"/>
                        </a:solidFill>
                        <a:effectLst/>
                        <a:latin typeface="Calibri" pitchFamily="34" charset="0"/>
                      </a:endParaRPr>
                    </a:p>
                  </a:txBody>
                  <a:tcPr marL="182880" marR="7620" marT="7620" marB="0" anchor="b"/>
                </a:tc>
                <a:tc>
                  <a:txBody>
                    <a:bodyPr/>
                    <a:lstStyle/>
                    <a:p>
                      <a:pPr algn="ctr" fontAlgn="b"/>
                      <a:r>
                        <a:rPr lang="en-US" sz="1000" u="none" strike="noStrike">
                          <a:effectLst/>
                          <a:latin typeface="Calibri" pitchFamily="34" charset="0"/>
                        </a:rPr>
                        <a:t>88.7%</a:t>
                      </a:r>
                      <a:endParaRPr lang="en-US" sz="1000" b="0" i="0" u="none" strike="noStrike">
                        <a:solidFill>
                          <a:srgbClr val="000000"/>
                        </a:solidFill>
                        <a:effectLst/>
                        <a:latin typeface="Calibri" pitchFamily="34" charset="0"/>
                      </a:endParaRPr>
                    </a:p>
                  </a:txBody>
                  <a:tcPr marL="7620" marR="7620" marT="7620" marB="0" anchor="b"/>
                </a:tc>
                <a:tc>
                  <a:txBody>
                    <a:bodyPr/>
                    <a:lstStyle/>
                    <a:p>
                      <a:pPr algn="ctr" fontAlgn="b"/>
                      <a:r>
                        <a:rPr lang="en-US" sz="1000" u="none" strike="noStrike" dirty="0">
                          <a:effectLst/>
                          <a:latin typeface="Calibri" pitchFamily="34" charset="0"/>
                        </a:rPr>
                        <a:t>91.9%</a:t>
                      </a:r>
                      <a:endParaRPr lang="en-US" sz="1000" b="0" i="0" u="none" strike="noStrike" dirty="0">
                        <a:solidFill>
                          <a:srgbClr val="000000"/>
                        </a:solidFill>
                        <a:effectLst/>
                        <a:latin typeface="Calibri" pitchFamily="34" charset="0"/>
                      </a:endParaRPr>
                    </a:p>
                  </a:txBody>
                  <a:tcPr marL="7620" marR="7620" marT="7620" marB="0" anchor="b"/>
                </a:tc>
              </a:tr>
              <a:tr h="234028">
                <a:tc>
                  <a:txBody>
                    <a:bodyPr/>
                    <a:lstStyle/>
                    <a:p>
                      <a:pPr algn="l" fontAlgn="b"/>
                      <a:r>
                        <a:rPr lang="en-US" sz="1000" u="none" strike="noStrike" dirty="0">
                          <a:effectLst/>
                          <a:latin typeface="Calibri" pitchFamily="34" charset="0"/>
                        </a:rPr>
                        <a:t>No</a:t>
                      </a:r>
                      <a:endParaRPr lang="en-US" sz="1000" b="0" i="0" u="none" strike="noStrike" dirty="0">
                        <a:solidFill>
                          <a:srgbClr val="000000"/>
                        </a:solidFill>
                        <a:effectLst/>
                        <a:latin typeface="Calibri" pitchFamily="34" charset="0"/>
                      </a:endParaRPr>
                    </a:p>
                  </a:txBody>
                  <a:tcPr marL="182880" marR="7620" marT="7620" marB="0" anchor="b"/>
                </a:tc>
                <a:tc>
                  <a:txBody>
                    <a:bodyPr/>
                    <a:lstStyle/>
                    <a:p>
                      <a:pPr algn="ctr" fontAlgn="b"/>
                      <a:r>
                        <a:rPr lang="en-US" sz="1000" u="none" strike="noStrike" dirty="0">
                          <a:effectLst/>
                          <a:latin typeface="Calibri" pitchFamily="34" charset="0"/>
                        </a:rPr>
                        <a:t>11.3%</a:t>
                      </a:r>
                      <a:endParaRPr lang="en-US" sz="1000" b="0" i="0" u="none" strike="noStrike" dirty="0">
                        <a:solidFill>
                          <a:srgbClr val="000000"/>
                        </a:solidFill>
                        <a:effectLst/>
                        <a:latin typeface="Calibri" pitchFamily="34" charset="0"/>
                      </a:endParaRPr>
                    </a:p>
                  </a:txBody>
                  <a:tcPr marL="7620" marR="7620" marT="7620" marB="0" anchor="b"/>
                </a:tc>
                <a:tc>
                  <a:txBody>
                    <a:bodyPr/>
                    <a:lstStyle/>
                    <a:p>
                      <a:pPr algn="ctr" fontAlgn="b"/>
                      <a:r>
                        <a:rPr lang="en-US" sz="1000" u="none" strike="noStrike" dirty="0">
                          <a:effectLst/>
                          <a:latin typeface="Calibri" pitchFamily="34" charset="0"/>
                        </a:rPr>
                        <a:t>8.1%</a:t>
                      </a:r>
                      <a:endParaRPr lang="en-US" sz="1000" b="0" i="0" u="none" strike="noStrike" dirty="0">
                        <a:solidFill>
                          <a:srgbClr val="000000"/>
                        </a:solidFill>
                        <a:effectLst/>
                        <a:latin typeface="Calibri" pitchFamily="34" charset="0"/>
                      </a:endParaRPr>
                    </a:p>
                  </a:txBody>
                  <a:tcPr marL="7620" marR="7620" marT="7620" marB="0" anchor="b"/>
                </a:tc>
              </a:tr>
            </a:tbl>
          </a:graphicData>
        </a:graphic>
      </p:graphicFrame>
      <p:sp>
        <p:nvSpPr>
          <p:cNvPr id="14" name="TextBox 13"/>
          <p:cNvSpPr txBox="1"/>
          <p:nvPr/>
        </p:nvSpPr>
        <p:spPr>
          <a:xfrm>
            <a:off x="3081020" y="7086600"/>
            <a:ext cx="3733800" cy="1384995"/>
          </a:xfrm>
          <a:prstGeom prst="rect">
            <a:avLst/>
          </a:prstGeom>
          <a:noFill/>
        </p:spPr>
        <p:txBody>
          <a:bodyPr wrap="square" rtlCol="0">
            <a:spAutoFit/>
          </a:bodyPr>
          <a:lstStyle/>
          <a:p>
            <a:r>
              <a:rPr lang="en-US" sz="1200" b="1" u="sng" dirty="0" smtClean="0">
                <a:solidFill>
                  <a:schemeClr val="accent1"/>
                </a:solidFill>
                <a:latin typeface="Calibri" pitchFamily="34" charset="0"/>
                <a:cs typeface="Arial" pitchFamily="34" charset="0"/>
              </a:rPr>
              <a:t>For more information please contact:</a:t>
            </a:r>
          </a:p>
          <a:p>
            <a:r>
              <a:rPr lang="en-US" sz="1200" dirty="0" smtClean="0">
                <a:solidFill>
                  <a:schemeClr val="accent1"/>
                </a:solidFill>
                <a:latin typeface="Calibri" pitchFamily="34" charset="0"/>
                <a:cs typeface="Arial" pitchFamily="34" charset="0"/>
              </a:rPr>
              <a:t>Suzanne Zane, DVM</a:t>
            </a:r>
          </a:p>
          <a:p>
            <a:r>
              <a:rPr lang="en-US" sz="1200" dirty="0" smtClean="0">
                <a:solidFill>
                  <a:schemeClr val="accent1"/>
                </a:solidFill>
                <a:latin typeface="Calibri" pitchFamily="34" charset="0"/>
                <a:cs typeface="Arial" pitchFamily="34" charset="0"/>
              </a:rPr>
              <a:t>Maternal and Child Health Epidemiologist</a:t>
            </a:r>
          </a:p>
          <a:p>
            <a:r>
              <a:rPr lang="en-US" sz="1200" b="1" i="1" dirty="0" smtClean="0">
                <a:solidFill>
                  <a:schemeClr val="accent1"/>
                </a:solidFill>
                <a:latin typeface="Calibri" pitchFamily="34" charset="0"/>
                <a:cs typeface="Arial" pitchFamily="34" charset="0"/>
              </a:rPr>
              <a:t>Phone: </a:t>
            </a:r>
            <a:r>
              <a:rPr lang="en-US" sz="1200" dirty="0" smtClean="0">
                <a:solidFill>
                  <a:schemeClr val="accent1"/>
                </a:solidFill>
                <a:latin typeface="Calibri" pitchFamily="34" charset="0"/>
                <a:cs typeface="Arial" pitchFamily="34" charset="0"/>
              </a:rPr>
              <a:t>503-416-3293</a:t>
            </a:r>
          </a:p>
          <a:p>
            <a:r>
              <a:rPr lang="en-US" sz="1200" b="1" i="1" dirty="0" smtClean="0">
                <a:solidFill>
                  <a:schemeClr val="accent1"/>
                </a:solidFill>
                <a:latin typeface="Calibri" pitchFamily="34" charset="0"/>
                <a:cs typeface="Arial" pitchFamily="34" charset="0"/>
              </a:rPr>
              <a:t>E-mail: </a:t>
            </a:r>
            <a:r>
              <a:rPr lang="en-US" sz="1200" dirty="0" smtClean="0">
                <a:solidFill>
                  <a:schemeClr val="accent1"/>
                </a:solidFill>
                <a:latin typeface="Calibri" pitchFamily="34" charset="0"/>
                <a:cs typeface="Arial" pitchFamily="34" charset="0"/>
              </a:rPr>
              <a:t>szane@npaihb.org</a:t>
            </a:r>
          </a:p>
          <a:p>
            <a:r>
              <a:rPr lang="en-US" sz="1200" b="1" i="1" dirty="0">
                <a:solidFill>
                  <a:schemeClr val="accent1"/>
                </a:solidFill>
                <a:latin typeface="Calibri" pitchFamily="34" charset="0"/>
                <a:cs typeface="Arial" pitchFamily="34" charset="0"/>
              </a:rPr>
              <a:t>Website: </a:t>
            </a:r>
            <a:r>
              <a:rPr lang="en-US" sz="1200" dirty="0">
                <a:solidFill>
                  <a:schemeClr val="accent1"/>
                </a:solidFill>
                <a:latin typeface="Calibri" pitchFamily="34" charset="0"/>
                <a:cs typeface="Arial" pitchFamily="34" charset="0"/>
              </a:rPr>
              <a:t>http://</a:t>
            </a:r>
            <a:r>
              <a:rPr lang="en-US" sz="1200" dirty="0" smtClean="0">
                <a:solidFill>
                  <a:schemeClr val="accent1"/>
                </a:solidFill>
                <a:latin typeface="Calibri" pitchFamily="34" charset="0"/>
                <a:cs typeface="Arial" pitchFamily="34" charset="0"/>
              </a:rPr>
              <a:t>www.npaihb.org/epicenter/project/</a:t>
            </a:r>
          </a:p>
          <a:p>
            <a:r>
              <a:rPr lang="en-US" sz="1200" dirty="0" smtClean="0">
                <a:solidFill>
                  <a:schemeClr val="accent1"/>
                </a:solidFill>
                <a:latin typeface="Calibri" pitchFamily="34" charset="0"/>
                <a:cs typeface="Arial" pitchFamily="34" charset="0"/>
              </a:rPr>
              <a:t>improving_data_enhancing_access_northwest_idea_nw</a:t>
            </a:r>
            <a:r>
              <a:rPr lang="en-US" sz="1200" dirty="0">
                <a:solidFill>
                  <a:schemeClr val="accent1"/>
                </a:solidFill>
                <a:latin typeface="Calibri" pitchFamily="34" charset="0"/>
                <a:cs typeface="Arial" pitchFamily="34" charset="0"/>
              </a:rPr>
              <a:t>/ </a:t>
            </a:r>
            <a:endParaRPr lang="en-US" sz="1200" dirty="0"/>
          </a:p>
        </p:txBody>
      </p:sp>
      <p:sp>
        <p:nvSpPr>
          <p:cNvPr id="2" name="TextBox 1"/>
          <p:cNvSpPr txBox="1"/>
          <p:nvPr/>
        </p:nvSpPr>
        <p:spPr>
          <a:xfrm>
            <a:off x="3040380" y="6551118"/>
            <a:ext cx="3815080" cy="230832"/>
          </a:xfrm>
          <a:prstGeom prst="rect">
            <a:avLst/>
          </a:prstGeom>
          <a:solidFill>
            <a:schemeClr val="bg1">
              <a:lumMod val="95000"/>
            </a:schemeClr>
          </a:solidFill>
          <a:ln>
            <a:solidFill>
              <a:schemeClr val="accent1">
                <a:lumMod val="75000"/>
              </a:schemeClr>
            </a:solidFill>
          </a:ln>
        </p:spPr>
        <p:txBody>
          <a:bodyPr wrap="square" rtlCol="0">
            <a:spAutoFit/>
          </a:bodyPr>
          <a:lstStyle/>
          <a:p>
            <a:r>
              <a:rPr lang="en-US" sz="900" baseline="30000" dirty="0">
                <a:latin typeface="Calibri" pitchFamily="34" charset="0"/>
              </a:rPr>
              <a:t> </a:t>
            </a:r>
            <a:r>
              <a:rPr lang="en-US" sz="900" baseline="30000" dirty="0" smtClean="0">
                <a:latin typeface="Calibri" pitchFamily="34" charset="0"/>
              </a:rPr>
              <a:t>¥</a:t>
            </a:r>
            <a:r>
              <a:rPr lang="en-US" sz="900" i="1" dirty="0" smtClean="0">
                <a:latin typeface="Calibri" pitchFamily="34" charset="0"/>
              </a:rPr>
              <a:t>Smoking means at least one cigarette per day.</a:t>
            </a:r>
            <a:endParaRPr lang="en-US" sz="900" i="1" dirty="0">
              <a:latin typeface="Calibri"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AvalancheTemplate_9703">
  <a:themeElements>
    <a:clrScheme name="Custom 6">
      <a:dk1>
        <a:sysClr val="windowText" lastClr="000000"/>
      </a:dk1>
      <a:lt1>
        <a:sysClr val="window" lastClr="FFFFFF"/>
      </a:lt1>
      <a:dk2>
        <a:srgbClr val="4F271C"/>
      </a:dk2>
      <a:lt2>
        <a:srgbClr val="F8EDC5"/>
      </a:lt2>
      <a:accent1>
        <a:srgbClr val="3891A7"/>
      </a:accent1>
      <a:accent2>
        <a:srgbClr val="F1DB8C"/>
      </a:accent2>
      <a:accent3>
        <a:srgbClr val="C32D2E"/>
      </a:accent3>
      <a:accent4>
        <a:srgbClr val="637F26"/>
      </a:accent4>
      <a:accent5>
        <a:srgbClr val="964305"/>
      </a:accent5>
      <a:accent6>
        <a:srgbClr val="475A8D"/>
      </a:accent6>
      <a:hlink>
        <a:srgbClr val="8DC765"/>
      </a:hlink>
      <a:folHlink>
        <a:srgbClr val="AA8A14"/>
      </a:folHlink>
    </a:clrScheme>
    <a:fontScheme name="NPAIHB1">
      <a:majorFont>
        <a:latin typeface="Georgia"/>
        <a:ea typeface=""/>
        <a:cs typeface=""/>
      </a:majorFont>
      <a:minorFont>
        <a:latin typeface="Trebuchet MS"/>
        <a:ea typeface=""/>
        <a:cs typeface=""/>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R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R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R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R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R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R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20585</TotalTime>
  <Words>618</Words>
  <Application>Microsoft Office PowerPoint</Application>
  <PresentationFormat>On-screen Show (4:3)</PresentationFormat>
  <Paragraphs>181</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AvalancheTemplate_9703</vt:lpstr>
      <vt:lpstr>Birth risks and outcomes among American  Indian and Alaska Native women in Oregon    Data from Improving Data &amp; Enhancing Access – Northwest (IDEA-NW)  Project  (Northwest Tribal EpiCenter) and OR Center for Health Statistics (CHS)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hoopes</dc:creator>
  <cp:lastModifiedBy>Kristyn Bigback</cp:lastModifiedBy>
  <cp:revision>235</cp:revision>
  <cp:lastPrinted>2012-12-28T21:41:39Z</cp:lastPrinted>
  <dcterms:created xsi:type="dcterms:W3CDTF">2010-02-19T19:38:01Z</dcterms:created>
  <dcterms:modified xsi:type="dcterms:W3CDTF">2013-01-14T19:17:40Z</dcterms:modified>
</cp:coreProperties>
</file>